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526" r:id="rId2"/>
    <p:sldId id="527" r:id="rId3"/>
    <p:sldId id="528" r:id="rId4"/>
    <p:sldId id="489" r:id="rId5"/>
    <p:sldId id="491" r:id="rId6"/>
    <p:sldId id="423" r:id="rId7"/>
    <p:sldId id="493" r:id="rId8"/>
    <p:sldId id="477" r:id="rId9"/>
    <p:sldId id="479" r:id="rId10"/>
    <p:sldId id="492" r:id="rId11"/>
    <p:sldId id="389" r:id="rId12"/>
    <p:sldId id="529" r:id="rId13"/>
    <p:sldId id="392" r:id="rId14"/>
    <p:sldId id="399" r:id="rId15"/>
    <p:sldId id="390" r:id="rId16"/>
    <p:sldId id="478" r:id="rId17"/>
    <p:sldId id="476" r:id="rId18"/>
    <p:sldId id="496" r:id="rId19"/>
    <p:sldId id="500" r:id="rId20"/>
    <p:sldId id="510" r:id="rId21"/>
    <p:sldId id="501" r:id="rId22"/>
    <p:sldId id="553" r:id="rId23"/>
    <p:sldId id="530" r:id="rId24"/>
    <p:sldId id="522" r:id="rId25"/>
    <p:sldId id="498" r:id="rId26"/>
    <p:sldId id="409" r:id="rId27"/>
    <p:sldId id="513" r:id="rId28"/>
    <p:sldId id="512" r:id="rId29"/>
    <p:sldId id="531" r:id="rId30"/>
    <p:sldId id="413" r:id="rId31"/>
    <p:sldId id="414" r:id="rId32"/>
    <p:sldId id="532" r:id="rId33"/>
    <p:sldId id="552" r:id="rId34"/>
    <p:sldId id="506" r:id="rId35"/>
    <p:sldId id="483" r:id="rId36"/>
    <p:sldId id="484" r:id="rId37"/>
    <p:sldId id="485" r:id="rId38"/>
    <p:sldId id="480" r:id="rId39"/>
    <p:sldId id="481" r:id="rId40"/>
    <p:sldId id="482" r:id="rId41"/>
    <p:sldId id="537" r:id="rId42"/>
    <p:sldId id="539" r:id="rId43"/>
    <p:sldId id="541" r:id="rId44"/>
    <p:sldId id="542" r:id="rId45"/>
    <p:sldId id="544" r:id="rId46"/>
    <p:sldId id="545" r:id="rId47"/>
    <p:sldId id="540" r:id="rId48"/>
    <p:sldId id="546" r:id="rId49"/>
    <p:sldId id="547" r:id="rId50"/>
    <p:sldId id="548" r:id="rId51"/>
    <p:sldId id="467" r:id="rId52"/>
    <p:sldId id="464" r:id="rId53"/>
    <p:sldId id="466" r:id="rId54"/>
    <p:sldId id="533" r:id="rId55"/>
    <p:sldId id="534" r:id="rId56"/>
    <p:sldId id="515" r:id="rId57"/>
    <p:sldId id="517" r:id="rId58"/>
    <p:sldId id="519" r:id="rId59"/>
    <p:sldId id="520" r:id="rId60"/>
    <p:sldId id="535" r:id="rId61"/>
    <p:sldId id="521" r:id="rId62"/>
    <p:sldId id="470" r:id="rId63"/>
    <p:sldId id="471" r:id="rId64"/>
    <p:sldId id="469" r:id="rId65"/>
    <p:sldId id="472" r:id="rId66"/>
    <p:sldId id="536" r:id="rId67"/>
    <p:sldId id="450" r:id="rId68"/>
    <p:sldId id="453" r:id="rId69"/>
    <p:sldId id="451" r:id="rId70"/>
    <p:sldId id="452" r:id="rId71"/>
    <p:sldId id="455" r:id="rId72"/>
    <p:sldId id="449" r:id="rId73"/>
    <p:sldId id="525" r:id="rId74"/>
    <p:sldId id="461" r:id="rId75"/>
    <p:sldId id="507" r:id="rId76"/>
    <p:sldId id="508" r:id="rId77"/>
    <p:sldId id="523" r:id="rId78"/>
    <p:sldId id="524" r:id="rId79"/>
    <p:sldId id="486" r:id="rId80"/>
    <p:sldId id="487" r:id="rId81"/>
    <p:sldId id="488" r:id="rId82"/>
    <p:sldId id="550" r:id="rId83"/>
    <p:sldId id="551" r:id="rId84"/>
    <p:sldId id="549" r:id="rId85"/>
    <p:sldId id="474" r:id="rId8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F41D0C"/>
    <a:srgbClr val="3333CC"/>
    <a:srgbClr val="FF9900"/>
    <a:srgbClr val="0066CC"/>
    <a:srgbClr val="66FF33"/>
    <a:srgbClr val="99FF66"/>
    <a:srgbClr val="EDFD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39" autoAdjust="0"/>
    <p:restoredTop sz="93607" autoAdjust="0"/>
  </p:normalViewPr>
  <p:slideViewPr>
    <p:cSldViewPr snapToGrid="0">
      <p:cViewPr>
        <p:scale>
          <a:sx n="100" d="100"/>
          <a:sy n="100" d="100"/>
        </p:scale>
        <p:origin x="-138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708B0C-A247-4EFD-96D4-3F3D4D0E0B81}" type="doc">
      <dgm:prSet loTypeId="urn:microsoft.com/office/officeart/2005/8/layout/chevron2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75FBAC-AC63-4CC3-BD6E-64C3B02214AE}">
      <dgm:prSet phldrT="[Text]"/>
      <dgm:spPr/>
      <dgm:t>
        <a:bodyPr/>
        <a:lstStyle/>
        <a:p>
          <a:r>
            <a:rPr lang="en-US" b="1" dirty="0" smtClean="0">
              <a:solidFill>
                <a:schemeClr val="accent2"/>
              </a:solidFill>
            </a:rPr>
            <a:t>2004</a:t>
          </a:r>
        </a:p>
      </dgm:t>
    </dgm:pt>
    <dgm:pt modelId="{F752B015-03E0-4001-BF5E-29CE1C151338}" type="parTrans" cxnId="{E5C68ACF-4EC3-4877-9B98-ADC27C2FB15F}">
      <dgm:prSet/>
      <dgm:spPr/>
      <dgm:t>
        <a:bodyPr/>
        <a:lstStyle/>
        <a:p>
          <a:endParaRPr lang="en-US"/>
        </a:p>
      </dgm:t>
    </dgm:pt>
    <dgm:pt modelId="{898A1415-1AFC-452E-BCEF-C57AD2EC9BF4}" type="sibTrans" cxnId="{E5C68ACF-4EC3-4877-9B98-ADC27C2FB15F}">
      <dgm:prSet/>
      <dgm:spPr/>
      <dgm:t>
        <a:bodyPr/>
        <a:lstStyle/>
        <a:p>
          <a:endParaRPr lang="en-US"/>
        </a:p>
      </dgm:t>
    </dgm:pt>
    <dgm:pt modelId="{2AFEF36D-2EF4-4986-B73E-84EF052A245F}">
      <dgm:prSet phldrT="[Text]"/>
      <dgm:spPr/>
      <dgm:t>
        <a:bodyPr/>
        <a:lstStyle/>
        <a:p>
          <a:r>
            <a:rPr lang="en-US" b="1" dirty="0" smtClean="0">
              <a:solidFill>
                <a:schemeClr val="accent2">
                  <a:lumMod val="75000"/>
                </a:schemeClr>
              </a:solidFill>
            </a:rPr>
            <a:t>2005</a:t>
          </a:r>
          <a:endParaRPr lang="en-US" b="1" dirty="0">
            <a:solidFill>
              <a:schemeClr val="accent2">
                <a:lumMod val="75000"/>
              </a:schemeClr>
            </a:solidFill>
          </a:endParaRPr>
        </a:p>
      </dgm:t>
    </dgm:pt>
    <dgm:pt modelId="{305CBF23-836F-4004-9EEB-1A4A63D4B002}" type="parTrans" cxnId="{F64C34B6-E1CD-41CB-88F5-4D620FAFF678}">
      <dgm:prSet/>
      <dgm:spPr/>
      <dgm:t>
        <a:bodyPr/>
        <a:lstStyle/>
        <a:p>
          <a:endParaRPr lang="en-US"/>
        </a:p>
      </dgm:t>
    </dgm:pt>
    <dgm:pt modelId="{FBD791D6-27E8-4789-A52B-CE127BE2E924}" type="sibTrans" cxnId="{F64C34B6-E1CD-41CB-88F5-4D620FAFF678}">
      <dgm:prSet/>
      <dgm:spPr/>
      <dgm:t>
        <a:bodyPr/>
        <a:lstStyle/>
        <a:p>
          <a:endParaRPr lang="en-US"/>
        </a:p>
      </dgm:t>
    </dgm:pt>
    <dgm:pt modelId="{3D7FD38C-2723-4AEB-9497-E4425243FD29}">
      <dgm:prSet phldrT="[Text]"/>
      <dgm:spPr/>
      <dgm:t>
        <a:bodyPr/>
        <a:lstStyle/>
        <a:p>
          <a:r>
            <a:rPr lang="en-US" b="1" dirty="0" smtClean="0">
              <a:solidFill>
                <a:schemeClr val="accent2">
                  <a:lumMod val="75000"/>
                </a:schemeClr>
              </a:solidFill>
            </a:rPr>
            <a:t>Jan/2006</a:t>
          </a:r>
          <a:endParaRPr lang="en-US" b="1" dirty="0">
            <a:solidFill>
              <a:schemeClr val="accent2">
                <a:lumMod val="75000"/>
              </a:schemeClr>
            </a:solidFill>
          </a:endParaRPr>
        </a:p>
      </dgm:t>
    </dgm:pt>
    <dgm:pt modelId="{45254118-60A6-4E5E-B9D2-0C724A557051}" type="parTrans" cxnId="{F64E2EF9-FEC9-456D-A897-8BD41BD18B92}">
      <dgm:prSet/>
      <dgm:spPr/>
      <dgm:t>
        <a:bodyPr/>
        <a:lstStyle/>
        <a:p>
          <a:endParaRPr lang="en-US"/>
        </a:p>
      </dgm:t>
    </dgm:pt>
    <dgm:pt modelId="{43B08B7A-D9D8-447C-A23F-5987DD57E243}" type="sibTrans" cxnId="{F64E2EF9-FEC9-456D-A897-8BD41BD18B92}">
      <dgm:prSet/>
      <dgm:spPr/>
      <dgm:t>
        <a:bodyPr/>
        <a:lstStyle/>
        <a:p>
          <a:endParaRPr lang="en-US"/>
        </a:p>
      </dgm:t>
    </dgm:pt>
    <dgm:pt modelId="{21B8613F-7E81-4141-9E17-1E046103807A}">
      <dgm:prSet phldrT="[Text]"/>
      <dgm:spPr/>
      <dgm:t>
        <a:bodyPr/>
        <a:lstStyle/>
        <a:p>
          <a:r>
            <a:rPr lang="en-US" b="1" dirty="0" smtClean="0">
              <a:solidFill>
                <a:schemeClr val="accent2">
                  <a:lumMod val="75000"/>
                </a:schemeClr>
              </a:solidFill>
            </a:rPr>
            <a:t>Nov/2006</a:t>
          </a:r>
          <a:endParaRPr lang="en-US" b="1" dirty="0">
            <a:solidFill>
              <a:schemeClr val="accent2">
                <a:lumMod val="75000"/>
              </a:schemeClr>
            </a:solidFill>
          </a:endParaRPr>
        </a:p>
      </dgm:t>
    </dgm:pt>
    <dgm:pt modelId="{630159E2-A8DF-4F24-BAF2-85E23272979B}" type="parTrans" cxnId="{63162176-2319-4EBE-A0B4-C7903F3E501A}">
      <dgm:prSet/>
      <dgm:spPr/>
      <dgm:t>
        <a:bodyPr/>
        <a:lstStyle/>
        <a:p>
          <a:endParaRPr lang="en-US"/>
        </a:p>
      </dgm:t>
    </dgm:pt>
    <dgm:pt modelId="{B94B52C1-5B5F-4D7F-BF06-2445B29339E3}" type="sibTrans" cxnId="{63162176-2319-4EBE-A0B4-C7903F3E501A}">
      <dgm:prSet/>
      <dgm:spPr/>
      <dgm:t>
        <a:bodyPr/>
        <a:lstStyle/>
        <a:p>
          <a:endParaRPr lang="en-US"/>
        </a:p>
      </dgm:t>
    </dgm:pt>
    <dgm:pt modelId="{1E0C40BB-34EB-4DF6-B4F2-5DE243E2ADC0}">
      <dgm:prSet custT="1"/>
      <dgm:spPr/>
      <dgm:t>
        <a:bodyPr/>
        <a:lstStyle/>
        <a:p>
          <a:r>
            <a:rPr lang="en-US" sz="2000" dirty="0" smtClean="0"/>
            <a:t>IEEE 802.11n Task Group Formed</a:t>
          </a:r>
          <a:endParaRPr lang="en-US" sz="2000" dirty="0"/>
        </a:p>
      </dgm:t>
    </dgm:pt>
    <dgm:pt modelId="{1BBB40C5-5F65-4910-AFDC-B5DB741CB799}" type="parTrans" cxnId="{532FB53E-7F54-470A-9AEC-B5DE35530E39}">
      <dgm:prSet/>
      <dgm:spPr/>
      <dgm:t>
        <a:bodyPr/>
        <a:lstStyle/>
        <a:p>
          <a:endParaRPr lang="en-US"/>
        </a:p>
      </dgm:t>
    </dgm:pt>
    <dgm:pt modelId="{3C27F342-1160-419F-ACA8-A4F487E6F03B}" type="sibTrans" cxnId="{532FB53E-7F54-470A-9AEC-B5DE35530E39}">
      <dgm:prSet/>
      <dgm:spPr/>
      <dgm:t>
        <a:bodyPr/>
        <a:lstStyle/>
        <a:p>
          <a:endParaRPr lang="en-US"/>
        </a:p>
      </dgm:t>
    </dgm:pt>
    <dgm:pt modelId="{FAE55449-50C4-4699-B062-55B2692D347C}">
      <dgm:prSet custT="1"/>
      <dgm:spPr/>
      <dgm:t>
        <a:bodyPr/>
        <a:lstStyle/>
        <a:p>
          <a:r>
            <a:rPr lang="en-US" sz="2000" dirty="0" smtClean="0"/>
            <a:t>EWC was Formed to Accelerate Standardization Process</a:t>
          </a:r>
          <a:endParaRPr lang="en-US" sz="2000" dirty="0"/>
        </a:p>
      </dgm:t>
    </dgm:pt>
    <dgm:pt modelId="{6B3631EE-00B6-4602-9D63-06A9BA119B95}" type="parTrans" cxnId="{D70B005A-03EA-4C93-9975-2C37A41CEC6E}">
      <dgm:prSet/>
      <dgm:spPr/>
      <dgm:t>
        <a:bodyPr/>
        <a:lstStyle/>
        <a:p>
          <a:endParaRPr lang="en-US"/>
        </a:p>
      </dgm:t>
    </dgm:pt>
    <dgm:pt modelId="{FF418AE1-9B86-4484-9F5E-FB03C8DD3612}" type="sibTrans" cxnId="{D70B005A-03EA-4C93-9975-2C37A41CEC6E}">
      <dgm:prSet/>
      <dgm:spPr/>
      <dgm:t>
        <a:bodyPr/>
        <a:lstStyle/>
        <a:p>
          <a:endParaRPr lang="en-US"/>
        </a:p>
      </dgm:t>
    </dgm:pt>
    <dgm:pt modelId="{B9E84F65-ABEE-45D3-B5D0-863A358BFEF0}">
      <dgm:prSet custT="1"/>
      <dgm:spPr/>
      <dgm:t>
        <a:bodyPr/>
        <a:lstStyle/>
        <a:p>
          <a:r>
            <a:rPr lang="en-US" sz="2000" dirty="0" smtClean="0"/>
            <a:t>MIMO Added to the Specifications</a:t>
          </a:r>
          <a:endParaRPr lang="en-US" sz="2000" dirty="0"/>
        </a:p>
      </dgm:t>
    </dgm:pt>
    <dgm:pt modelId="{DB9D9DE6-9156-460B-9A10-5DF4A7567524}" type="parTrans" cxnId="{BAC7FB4B-3DDF-416F-BBC7-1BEA55368FAD}">
      <dgm:prSet/>
      <dgm:spPr/>
      <dgm:t>
        <a:bodyPr/>
        <a:lstStyle/>
        <a:p>
          <a:endParaRPr lang="en-US"/>
        </a:p>
      </dgm:t>
    </dgm:pt>
    <dgm:pt modelId="{91319758-FDCA-4D56-9350-2B61A0A476C6}" type="sibTrans" cxnId="{BAC7FB4B-3DDF-416F-BBC7-1BEA55368FAD}">
      <dgm:prSet/>
      <dgm:spPr/>
      <dgm:t>
        <a:bodyPr/>
        <a:lstStyle/>
        <a:p>
          <a:endParaRPr lang="en-US"/>
        </a:p>
      </dgm:t>
    </dgm:pt>
    <dgm:pt modelId="{587DB86C-58F7-4418-882A-891B249064A6}">
      <dgm:prSet custT="1"/>
      <dgm:spPr/>
      <dgm:t>
        <a:bodyPr/>
        <a:lstStyle/>
        <a:p>
          <a:r>
            <a:rPr lang="en-US" sz="2000" dirty="0" smtClean="0"/>
            <a:t>EWC Draft Spec 1.0 Became Available</a:t>
          </a:r>
          <a:endParaRPr lang="en-US" sz="2000" dirty="0"/>
        </a:p>
      </dgm:t>
    </dgm:pt>
    <dgm:pt modelId="{806805EE-9174-4D8E-A6BE-CD2E672A4176}" type="parTrans" cxnId="{3BEBB575-7DE0-4FAF-A0A2-9A4022C16A13}">
      <dgm:prSet/>
      <dgm:spPr/>
      <dgm:t>
        <a:bodyPr/>
        <a:lstStyle/>
        <a:p>
          <a:endParaRPr lang="en-US"/>
        </a:p>
      </dgm:t>
    </dgm:pt>
    <dgm:pt modelId="{6CF71D60-B2A4-46BD-997F-B78D5D21EABA}" type="sibTrans" cxnId="{3BEBB575-7DE0-4FAF-A0A2-9A4022C16A13}">
      <dgm:prSet/>
      <dgm:spPr/>
      <dgm:t>
        <a:bodyPr/>
        <a:lstStyle/>
        <a:p>
          <a:endParaRPr lang="en-US"/>
        </a:p>
      </dgm:t>
    </dgm:pt>
    <dgm:pt modelId="{0D6DEE51-2D6B-4F7B-A22B-691F6C2D8E69}">
      <dgm:prSet custT="1"/>
      <dgm:spPr/>
      <dgm:t>
        <a:bodyPr/>
        <a:lstStyle/>
        <a:p>
          <a:r>
            <a:rPr lang="en-US" sz="2000" dirty="0" smtClean="0"/>
            <a:t>Sent to IEEE 802.11n Task Group</a:t>
          </a:r>
          <a:endParaRPr lang="en-US" sz="2000" dirty="0"/>
        </a:p>
      </dgm:t>
    </dgm:pt>
    <dgm:pt modelId="{6341FAB0-25E2-48CD-A4F4-0857633E811A}" type="parTrans" cxnId="{89DD45F8-6795-4900-8A36-7E8DA9857CB4}">
      <dgm:prSet/>
      <dgm:spPr/>
      <dgm:t>
        <a:bodyPr/>
        <a:lstStyle/>
        <a:p>
          <a:endParaRPr lang="en-US"/>
        </a:p>
      </dgm:t>
    </dgm:pt>
    <dgm:pt modelId="{BB4DF4EE-EE37-4EA5-B3C7-709F0E00B5D2}" type="sibTrans" cxnId="{89DD45F8-6795-4900-8A36-7E8DA9857CB4}">
      <dgm:prSet/>
      <dgm:spPr/>
      <dgm:t>
        <a:bodyPr/>
        <a:lstStyle/>
        <a:p>
          <a:endParaRPr lang="en-US"/>
        </a:p>
      </dgm:t>
    </dgm:pt>
    <dgm:pt modelId="{1B1F2C17-795B-471B-A68F-12205577C635}">
      <dgm:prSet custT="1"/>
      <dgm:spPr/>
      <dgm:t>
        <a:bodyPr/>
        <a:lstStyle/>
        <a:p>
          <a:r>
            <a:rPr lang="en-US" sz="2000" dirty="0" smtClean="0"/>
            <a:t>IEEE 802.11n Accepted Draft Version 1.0</a:t>
          </a:r>
          <a:endParaRPr lang="en-US" sz="2000" dirty="0"/>
        </a:p>
      </dgm:t>
    </dgm:pt>
    <dgm:pt modelId="{D74D8B2A-C0B0-430B-B94E-60C25675B1DD}" type="parTrans" cxnId="{EDDD1CC0-C592-42BF-BD99-33120DEC28DE}">
      <dgm:prSet/>
      <dgm:spPr/>
      <dgm:t>
        <a:bodyPr/>
        <a:lstStyle/>
        <a:p>
          <a:endParaRPr lang="en-US"/>
        </a:p>
      </dgm:t>
    </dgm:pt>
    <dgm:pt modelId="{C432FF9C-BC6D-468E-B0F6-98F49048A507}" type="sibTrans" cxnId="{EDDD1CC0-C592-42BF-BD99-33120DEC28DE}">
      <dgm:prSet/>
      <dgm:spPr/>
      <dgm:t>
        <a:bodyPr/>
        <a:lstStyle/>
        <a:p>
          <a:endParaRPr lang="en-US"/>
        </a:p>
      </dgm:t>
    </dgm:pt>
    <dgm:pt modelId="{C562327B-3F07-4C29-8B96-95B722569418}">
      <dgm:prSet phldrT="[Text]"/>
      <dgm:spPr/>
      <dgm:t>
        <a:bodyPr/>
        <a:lstStyle/>
        <a:p>
          <a:r>
            <a:rPr lang="en-US" b="1" dirty="0" smtClean="0">
              <a:solidFill>
                <a:schemeClr val="accent2">
                  <a:lumMod val="75000"/>
                </a:schemeClr>
              </a:solidFill>
            </a:rPr>
            <a:t>2009</a:t>
          </a:r>
          <a:endParaRPr lang="en-US" b="1" dirty="0">
            <a:solidFill>
              <a:schemeClr val="accent2">
                <a:lumMod val="75000"/>
              </a:schemeClr>
            </a:solidFill>
          </a:endParaRPr>
        </a:p>
      </dgm:t>
    </dgm:pt>
    <dgm:pt modelId="{CC8FAA23-4D2F-44F9-9861-61402402107C}" type="parTrans" cxnId="{ED5D469A-EC06-471C-8566-7371078BA2D6}">
      <dgm:prSet/>
      <dgm:spPr/>
      <dgm:t>
        <a:bodyPr/>
        <a:lstStyle/>
        <a:p>
          <a:endParaRPr lang="en-US"/>
        </a:p>
      </dgm:t>
    </dgm:pt>
    <dgm:pt modelId="{15B8DD41-B812-40DD-B5B3-B2D4319F705F}" type="sibTrans" cxnId="{ED5D469A-EC06-471C-8566-7371078BA2D6}">
      <dgm:prSet/>
      <dgm:spPr/>
      <dgm:t>
        <a:bodyPr/>
        <a:lstStyle/>
        <a:p>
          <a:endParaRPr lang="en-US"/>
        </a:p>
      </dgm:t>
    </dgm:pt>
    <dgm:pt modelId="{D9CE5123-912D-4B8F-AF09-5D1CF81B2244}">
      <dgm:prSet custT="1"/>
      <dgm:spPr/>
      <dgm:t>
        <a:bodyPr/>
        <a:lstStyle/>
        <a:p>
          <a:r>
            <a:rPr lang="en-US" sz="2000" dirty="0" smtClean="0"/>
            <a:t>Anticipated 802.11n Standard</a:t>
          </a:r>
          <a:endParaRPr lang="en-US" sz="2000" dirty="0"/>
        </a:p>
      </dgm:t>
    </dgm:pt>
    <dgm:pt modelId="{AFB1EE83-5DB2-47CE-9D79-785C376FBAA0}" type="parTrans" cxnId="{67D438D8-8C01-4F14-8192-0659EFCFDD85}">
      <dgm:prSet/>
      <dgm:spPr/>
      <dgm:t>
        <a:bodyPr/>
        <a:lstStyle/>
        <a:p>
          <a:endParaRPr lang="en-US"/>
        </a:p>
      </dgm:t>
    </dgm:pt>
    <dgm:pt modelId="{AF283813-02FA-440D-AE86-AF00B1C6CA28}" type="sibTrans" cxnId="{67D438D8-8C01-4F14-8192-0659EFCFDD85}">
      <dgm:prSet/>
      <dgm:spPr/>
      <dgm:t>
        <a:bodyPr/>
        <a:lstStyle/>
        <a:p>
          <a:endParaRPr lang="en-US"/>
        </a:p>
      </dgm:t>
    </dgm:pt>
    <dgm:pt modelId="{89B107AB-65E1-42DB-B441-C693061E0618}" type="pres">
      <dgm:prSet presAssocID="{DF708B0C-A247-4EFD-96D4-3F3D4D0E0B8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87C794-A1E4-41DD-BEE7-F030A310F765}" type="pres">
      <dgm:prSet presAssocID="{0B75FBAC-AC63-4CC3-BD6E-64C3B02214AE}" presName="composite" presStyleCnt="0"/>
      <dgm:spPr/>
    </dgm:pt>
    <dgm:pt modelId="{8B187D62-724A-474B-B802-E1F53D96418A}" type="pres">
      <dgm:prSet presAssocID="{0B75FBAC-AC63-4CC3-BD6E-64C3B02214A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036D26-C8A0-45B5-8ECA-11D95B0C0A40}" type="pres">
      <dgm:prSet presAssocID="{0B75FBAC-AC63-4CC3-BD6E-64C3B02214AE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2D51E-28FB-4D7F-AFB6-A5AC7437C10C}" type="pres">
      <dgm:prSet presAssocID="{898A1415-1AFC-452E-BCEF-C57AD2EC9BF4}" presName="sp" presStyleCnt="0"/>
      <dgm:spPr/>
    </dgm:pt>
    <dgm:pt modelId="{65AA59BC-BD1F-454F-BF26-78D8F5BF597A}" type="pres">
      <dgm:prSet presAssocID="{2AFEF36D-2EF4-4986-B73E-84EF052A245F}" presName="composite" presStyleCnt="0"/>
      <dgm:spPr/>
    </dgm:pt>
    <dgm:pt modelId="{C5955DBE-01B5-4EA5-B8CB-7185001D340E}" type="pres">
      <dgm:prSet presAssocID="{2AFEF36D-2EF4-4986-B73E-84EF052A245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30742E-2784-4798-A42A-6224B2920795}" type="pres">
      <dgm:prSet presAssocID="{2AFEF36D-2EF4-4986-B73E-84EF052A245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CD2A4-A31C-44D1-B369-41C73F537F86}" type="pres">
      <dgm:prSet presAssocID="{FBD791D6-27E8-4789-A52B-CE127BE2E924}" presName="sp" presStyleCnt="0"/>
      <dgm:spPr/>
    </dgm:pt>
    <dgm:pt modelId="{42CD77A1-4309-4303-AC23-BE3913C6FEF4}" type="pres">
      <dgm:prSet presAssocID="{3D7FD38C-2723-4AEB-9497-E4425243FD29}" presName="composite" presStyleCnt="0"/>
      <dgm:spPr/>
    </dgm:pt>
    <dgm:pt modelId="{944B3CF1-4C14-4EC0-891F-C3258A005D09}" type="pres">
      <dgm:prSet presAssocID="{3D7FD38C-2723-4AEB-9497-E4425243FD2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3B1E8-F7B1-4DBE-8D86-B9CED0186A69}" type="pres">
      <dgm:prSet presAssocID="{3D7FD38C-2723-4AEB-9497-E4425243FD2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6C0F4-AD93-4A76-A8F0-FDB40F70A8C0}" type="pres">
      <dgm:prSet presAssocID="{43B08B7A-D9D8-447C-A23F-5987DD57E243}" presName="sp" presStyleCnt="0"/>
      <dgm:spPr/>
    </dgm:pt>
    <dgm:pt modelId="{DA9CF644-73A0-4968-8431-66CD58748892}" type="pres">
      <dgm:prSet presAssocID="{21B8613F-7E81-4141-9E17-1E046103807A}" presName="composite" presStyleCnt="0"/>
      <dgm:spPr/>
    </dgm:pt>
    <dgm:pt modelId="{16F6436F-89C3-4C76-A36C-36EF82AA65D9}" type="pres">
      <dgm:prSet presAssocID="{21B8613F-7E81-4141-9E17-1E046103807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D640DC-AF89-4330-9DD4-3E6CA5853D4F}" type="pres">
      <dgm:prSet presAssocID="{21B8613F-7E81-4141-9E17-1E046103807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FE4E9-E7D0-47B2-ACE7-681267C7ED3F}" type="pres">
      <dgm:prSet presAssocID="{B94B52C1-5B5F-4D7F-BF06-2445B29339E3}" presName="sp" presStyleCnt="0"/>
      <dgm:spPr/>
    </dgm:pt>
    <dgm:pt modelId="{B78FA7DF-2D7D-4A2F-8DE0-A33F704AC9F2}" type="pres">
      <dgm:prSet presAssocID="{C562327B-3F07-4C29-8B96-95B722569418}" presName="composite" presStyleCnt="0"/>
      <dgm:spPr/>
    </dgm:pt>
    <dgm:pt modelId="{7E0A60DC-4F2C-4F0D-B659-FCDCC7752C78}" type="pres">
      <dgm:prSet presAssocID="{C562327B-3F07-4C29-8B96-95B722569418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DED8E-09C5-420E-9D48-62721A8C8E6F}" type="pres">
      <dgm:prSet presAssocID="{C562327B-3F07-4C29-8B96-95B722569418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C7FB4B-3DDF-416F-BBC7-1BEA55368FAD}" srcId="{2AFEF36D-2EF4-4986-B73E-84EF052A245F}" destId="{B9E84F65-ABEE-45D3-B5D0-863A358BFEF0}" srcOrd="1" destOrd="0" parTransId="{DB9D9DE6-9156-460B-9A10-5DF4A7567524}" sibTransId="{91319758-FDCA-4D56-9350-2B61A0A476C6}"/>
    <dgm:cxn modelId="{E5C68ACF-4EC3-4877-9B98-ADC27C2FB15F}" srcId="{DF708B0C-A247-4EFD-96D4-3F3D4D0E0B81}" destId="{0B75FBAC-AC63-4CC3-BD6E-64C3B02214AE}" srcOrd="0" destOrd="0" parTransId="{F752B015-03E0-4001-BF5E-29CE1C151338}" sibTransId="{898A1415-1AFC-452E-BCEF-C57AD2EC9BF4}"/>
    <dgm:cxn modelId="{EDDD1CC0-C592-42BF-BD99-33120DEC28DE}" srcId="{21B8613F-7E81-4141-9E17-1E046103807A}" destId="{1B1F2C17-795B-471B-A68F-12205577C635}" srcOrd="0" destOrd="0" parTransId="{D74D8B2A-C0B0-430B-B94E-60C25675B1DD}" sibTransId="{C432FF9C-BC6D-468E-B0F6-98F49048A507}"/>
    <dgm:cxn modelId="{A5E06E66-95D4-4F22-AFAC-49F8D4EAC1E4}" type="presOf" srcId="{2AFEF36D-2EF4-4986-B73E-84EF052A245F}" destId="{C5955DBE-01B5-4EA5-B8CB-7185001D340E}" srcOrd="0" destOrd="0" presId="urn:microsoft.com/office/officeart/2005/8/layout/chevron2"/>
    <dgm:cxn modelId="{27603E19-05EA-4829-AB94-E3987C3CF976}" type="presOf" srcId="{C562327B-3F07-4C29-8B96-95B722569418}" destId="{7E0A60DC-4F2C-4F0D-B659-FCDCC7752C78}" srcOrd="0" destOrd="0" presId="urn:microsoft.com/office/officeart/2005/8/layout/chevron2"/>
    <dgm:cxn modelId="{1A63BF25-E39C-4855-8618-1BAD3EB8A905}" type="presOf" srcId="{587DB86C-58F7-4418-882A-891B249064A6}" destId="{A783B1E8-F7B1-4DBE-8D86-B9CED0186A69}" srcOrd="0" destOrd="0" presId="urn:microsoft.com/office/officeart/2005/8/layout/chevron2"/>
    <dgm:cxn modelId="{ED5D469A-EC06-471C-8566-7371078BA2D6}" srcId="{DF708B0C-A247-4EFD-96D4-3F3D4D0E0B81}" destId="{C562327B-3F07-4C29-8B96-95B722569418}" srcOrd="4" destOrd="0" parTransId="{CC8FAA23-4D2F-44F9-9861-61402402107C}" sibTransId="{15B8DD41-B812-40DD-B5B3-B2D4319F705F}"/>
    <dgm:cxn modelId="{67D438D8-8C01-4F14-8192-0659EFCFDD85}" srcId="{C562327B-3F07-4C29-8B96-95B722569418}" destId="{D9CE5123-912D-4B8F-AF09-5D1CF81B2244}" srcOrd="0" destOrd="0" parTransId="{AFB1EE83-5DB2-47CE-9D79-785C376FBAA0}" sibTransId="{AF283813-02FA-440D-AE86-AF00B1C6CA28}"/>
    <dgm:cxn modelId="{3BEBB575-7DE0-4FAF-A0A2-9A4022C16A13}" srcId="{3D7FD38C-2723-4AEB-9497-E4425243FD29}" destId="{587DB86C-58F7-4418-882A-891B249064A6}" srcOrd="0" destOrd="0" parTransId="{806805EE-9174-4D8E-A6BE-CD2E672A4176}" sibTransId="{6CF71D60-B2A4-46BD-997F-B78D5D21EABA}"/>
    <dgm:cxn modelId="{63162176-2319-4EBE-A0B4-C7903F3E501A}" srcId="{DF708B0C-A247-4EFD-96D4-3F3D4D0E0B81}" destId="{21B8613F-7E81-4141-9E17-1E046103807A}" srcOrd="3" destOrd="0" parTransId="{630159E2-A8DF-4F24-BAF2-85E23272979B}" sibTransId="{B94B52C1-5B5F-4D7F-BF06-2445B29339E3}"/>
    <dgm:cxn modelId="{56085F2B-9AD9-4AD7-B478-A62E0AD17FE3}" type="presOf" srcId="{0D6DEE51-2D6B-4F7B-A22B-691F6C2D8E69}" destId="{A783B1E8-F7B1-4DBE-8D86-B9CED0186A69}" srcOrd="0" destOrd="1" presId="urn:microsoft.com/office/officeart/2005/8/layout/chevron2"/>
    <dgm:cxn modelId="{89DD45F8-6795-4900-8A36-7E8DA9857CB4}" srcId="{3D7FD38C-2723-4AEB-9497-E4425243FD29}" destId="{0D6DEE51-2D6B-4F7B-A22B-691F6C2D8E69}" srcOrd="1" destOrd="0" parTransId="{6341FAB0-25E2-48CD-A4F4-0857633E811A}" sibTransId="{BB4DF4EE-EE37-4EA5-B3C7-709F0E00B5D2}"/>
    <dgm:cxn modelId="{F40E495A-DB2E-4062-AEEA-00932259634F}" type="presOf" srcId="{D9CE5123-912D-4B8F-AF09-5D1CF81B2244}" destId="{EA9DED8E-09C5-420E-9D48-62721A8C8E6F}" srcOrd="0" destOrd="0" presId="urn:microsoft.com/office/officeart/2005/8/layout/chevron2"/>
    <dgm:cxn modelId="{7B60EAAC-0845-41C5-83F8-6DC401B5DF5C}" type="presOf" srcId="{1B1F2C17-795B-471B-A68F-12205577C635}" destId="{56D640DC-AF89-4330-9DD4-3E6CA5853D4F}" srcOrd="0" destOrd="0" presId="urn:microsoft.com/office/officeart/2005/8/layout/chevron2"/>
    <dgm:cxn modelId="{8AD598CE-98EC-4FB6-B1A0-D2199E125E72}" type="presOf" srcId="{B9E84F65-ABEE-45D3-B5D0-863A358BFEF0}" destId="{C530742E-2784-4798-A42A-6224B2920795}" srcOrd="0" destOrd="1" presId="urn:microsoft.com/office/officeart/2005/8/layout/chevron2"/>
    <dgm:cxn modelId="{09F3C48E-86D9-4274-AFEB-24BEC4CA8933}" type="presOf" srcId="{3D7FD38C-2723-4AEB-9497-E4425243FD29}" destId="{944B3CF1-4C14-4EC0-891F-C3258A005D09}" srcOrd="0" destOrd="0" presId="urn:microsoft.com/office/officeart/2005/8/layout/chevron2"/>
    <dgm:cxn modelId="{F64C34B6-E1CD-41CB-88F5-4D620FAFF678}" srcId="{DF708B0C-A247-4EFD-96D4-3F3D4D0E0B81}" destId="{2AFEF36D-2EF4-4986-B73E-84EF052A245F}" srcOrd="1" destOrd="0" parTransId="{305CBF23-836F-4004-9EEB-1A4A63D4B002}" sibTransId="{FBD791D6-27E8-4789-A52B-CE127BE2E924}"/>
    <dgm:cxn modelId="{F64E2EF9-FEC9-456D-A897-8BD41BD18B92}" srcId="{DF708B0C-A247-4EFD-96D4-3F3D4D0E0B81}" destId="{3D7FD38C-2723-4AEB-9497-E4425243FD29}" srcOrd="2" destOrd="0" parTransId="{45254118-60A6-4E5E-B9D2-0C724A557051}" sibTransId="{43B08B7A-D9D8-447C-A23F-5987DD57E243}"/>
    <dgm:cxn modelId="{B81D1F15-05F5-41DB-BFE7-957BDC924AD2}" type="presOf" srcId="{21B8613F-7E81-4141-9E17-1E046103807A}" destId="{16F6436F-89C3-4C76-A36C-36EF82AA65D9}" srcOrd="0" destOrd="0" presId="urn:microsoft.com/office/officeart/2005/8/layout/chevron2"/>
    <dgm:cxn modelId="{532FB53E-7F54-470A-9AEC-B5DE35530E39}" srcId="{0B75FBAC-AC63-4CC3-BD6E-64C3B02214AE}" destId="{1E0C40BB-34EB-4DF6-B4F2-5DE243E2ADC0}" srcOrd="0" destOrd="0" parTransId="{1BBB40C5-5F65-4910-AFDC-B5DB741CB799}" sibTransId="{3C27F342-1160-419F-ACA8-A4F487E6F03B}"/>
    <dgm:cxn modelId="{DA78CE1E-16EB-4968-880A-34C325AAA671}" type="presOf" srcId="{DF708B0C-A247-4EFD-96D4-3F3D4D0E0B81}" destId="{89B107AB-65E1-42DB-B441-C693061E0618}" srcOrd="0" destOrd="0" presId="urn:microsoft.com/office/officeart/2005/8/layout/chevron2"/>
    <dgm:cxn modelId="{83549377-8D0A-4087-83C0-245E042D3D73}" type="presOf" srcId="{0B75FBAC-AC63-4CC3-BD6E-64C3B02214AE}" destId="{8B187D62-724A-474B-B802-E1F53D96418A}" srcOrd="0" destOrd="0" presId="urn:microsoft.com/office/officeart/2005/8/layout/chevron2"/>
    <dgm:cxn modelId="{F353CBF6-7F72-4C89-9720-933ED131EB25}" type="presOf" srcId="{FAE55449-50C4-4699-B062-55B2692D347C}" destId="{C530742E-2784-4798-A42A-6224B2920795}" srcOrd="0" destOrd="0" presId="urn:microsoft.com/office/officeart/2005/8/layout/chevron2"/>
    <dgm:cxn modelId="{16654A22-32E4-4D97-985F-76F823362EF8}" type="presOf" srcId="{1E0C40BB-34EB-4DF6-B4F2-5DE243E2ADC0}" destId="{2C036D26-C8A0-45B5-8ECA-11D95B0C0A40}" srcOrd="0" destOrd="0" presId="urn:microsoft.com/office/officeart/2005/8/layout/chevron2"/>
    <dgm:cxn modelId="{D70B005A-03EA-4C93-9975-2C37A41CEC6E}" srcId="{2AFEF36D-2EF4-4986-B73E-84EF052A245F}" destId="{FAE55449-50C4-4699-B062-55B2692D347C}" srcOrd="0" destOrd="0" parTransId="{6B3631EE-00B6-4602-9D63-06A9BA119B95}" sibTransId="{FF418AE1-9B86-4484-9F5E-FB03C8DD3612}"/>
    <dgm:cxn modelId="{37FCF6EB-8B38-426C-89BD-BD51920C22D3}" type="presParOf" srcId="{89B107AB-65E1-42DB-B441-C693061E0618}" destId="{9187C794-A1E4-41DD-BEE7-F030A310F765}" srcOrd="0" destOrd="0" presId="urn:microsoft.com/office/officeart/2005/8/layout/chevron2"/>
    <dgm:cxn modelId="{E72C269F-27AE-432E-95C9-22CAE755B029}" type="presParOf" srcId="{9187C794-A1E4-41DD-BEE7-F030A310F765}" destId="{8B187D62-724A-474B-B802-E1F53D96418A}" srcOrd="0" destOrd="0" presId="urn:microsoft.com/office/officeart/2005/8/layout/chevron2"/>
    <dgm:cxn modelId="{32BC0AD4-1D92-4FC0-9EF0-D04CD04F53BD}" type="presParOf" srcId="{9187C794-A1E4-41DD-BEE7-F030A310F765}" destId="{2C036D26-C8A0-45B5-8ECA-11D95B0C0A40}" srcOrd="1" destOrd="0" presId="urn:microsoft.com/office/officeart/2005/8/layout/chevron2"/>
    <dgm:cxn modelId="{361864D2-67B0-43A9-ABEB-E12B1FDBFF88}" type="presParOf" srcId="{89B107AB-65E1-42DB-B441-C693061E0618}" destId="{0122D51E-28FB-4D7F-AFB6-A5AC7437C10C}" srcOrd="1" destOrd="0" presId="urn:microsoft.com/office/officeart/2005/8/layout/chevron2"/>
    <dgm:cxn modelId="{B5C7A114-6928-4C00-824D-83672D5EB841}" type="presParOf" srcId="{89B107AB-65E1-42DB-B441-C693061E0618}" destId="{65AA59BC-BD1F-454F-BF26-78D8F5BF597A}" srcOrd="2" destOrd="0" presId="urn:microsoft.com/office/officeart/2005/8/layout/chevron2"/>
    <dgm:cxn modelId="{B283B251-D079-43D3-A330-8317F24039F8}" type="presParOf" srcId="{65AA59BC-BD1F-454F-BF26-78D8F5BF597A}" destId="{C5955DBE-01B5-4EA5-B8CB-7185001D340E}" srcOrd="0" destOrd="0" presId="urn:microsoft.com/office/officeart/2005/8/layout/chevron2"/>
    <dgm:cxn modelId="{FBA9136C-41DE-4DCD-A218-93CE6B48CE41}" type="presParOf" srcId="{65AA59BC-BD1F-454F-BF26-78D8F5BF597A}" destId="{C530742E-2784-4798-A42A-6224B2920795}" srcOrd="1" destOrd="0" presId="urn:microsoft.com/office/officeart/2005/8/layout/chevron2"/>
    <dgm:cxn modelId="{F8048170-646D-4DD0-8DE1-58B141BCC694}" type="presParOf" srcId="{89B107AB-65E1-42DB-B441-C693061E0618}" destId="{126CD2A4-A31C-44D1-B369-41C73F537F86}" srcOrd="3" destOrd="0" presId="urn:microsoft.com/office/officeart/2005/8/layout/chevron2"/>
    <dgm:cxn modelId="{DC928C3F-C6B4-44FC-B779-80C4381C4584}" type="presParOf" srcId="{89B107AB-65E1-42DB-B441-C693061E0618}" destId="{42CD77A1-4309-4303-AC23-BE3913C6FEF4}" srcOrd="4" destOrd="0" presId="urn:microsoft.com/office/officeart/2005/8/layout/chevron2"/>
    <dgm:cxn modelId="{3FF87C7A-BC0B-48C8-A107-3E922B19CA5B}" type="presParOf" srcId="{42CD77A1-4309-4303-AC23-BE3913C6FEF4}" destId="{944B3CF1-4C14-4EC0-891F-C3258A005D09}" srcOrd="0" destOrd="0" presId="urn:microsoft.com/office/officeart/2005/8/layout/chevron2"/>
    <dgm:cxn modelId="{D4D5A500-C2E9-498E-8447-BD0E41B53F23}" type="presParOf" srcId="{42CD77A1-4309-4303-AC23-BE3913C6FEF4}" destId="{A783B1E8-F7B1-4DBE-8D86-B9CED0186A69}" srcOrd="1" destOrd="0" presId="urn:microsoft.com/office/officeart/2005/8/layout/chevron2"/>
    <dgm:cxn modelId="{93498423-5071-499B-9D96-163EF39FBA64}" type="presParOf" srcId="{89B107AB-65E1-42DB-B441-C693061E0618}" destId="{6896C0F4-AD93-4A76-A8F0-FDB40F70A8C0}" srcOrd="5" destOrd="0" presId="urn:microsoft.com/office/officeart/2005/8/layout/chevron2"/>
    <dgm:cxn modelId="{0D529299-3563-458A-806B-6A155B1A3736}" type="presParOf" srcId="{89B107AB-65E1-42DB-B441-C693061E0618}" destId="{DA9CF644-73A0-4968-8431-66CD58748892}" srcOrd="6" destOrd="0" presId="urn:microsoft.com/office/officeart/2005/8/layout/chevron2"/>
    <dgm:cxn modelId="{AF764C36-9418-4D38-8CAC-CEB9B2349DF1}" type="presParOf" srcId="{DA9CF644-73A0-4968-8431-66CD58748892}" destId="{16F6436F-89C3-4C76-A36C-36EF82AA65D9}" srcOrd="0" destOrd="0" presId="urn:microsoft.com/office/officeart/2005/8/layout/chevron2"/>
    <dgm:cxn modelId="{795B5FBD-2089-481F-8A38-0D7507C4349F}" type="presParOf" srcId="{DA9CF644-73A0-4968-8431-66CD58748892}" destId="{56D640DC-AF89-4330-9DD4-3E6CA5853D4F}" srcOrd="1" destOrd="0" presId="urn:microsoft.com/office/officeart/2005/8/layout/chevron2"/>
    <dgm:cxn modelId="{AADEA9E4-EB86-49FC-9497-7CA2BC9E12E3}" type="presParOf" srcId="{89B107AB-65E1-42DB-B441-C693061E0618}" destId="{88EFE4E9-E7D0-47B2-ACE7-681267C7ED3F}" srcOrd="7" destOrd="0" presId="urn:microsoft.com/office/officeart/2005/8/layout/chevron2"/>
    <dgm:cxn modelId="{A04E06AB-E24D-447A-8514-1C9D73917976}" type="presParOf" srcId="{89B107AB-65E1-42DB-B441-C693061E0618}" destId="{B78FA7DF-2D7D-4A2F-8DE0-A33F704AC9F2}" srcOrd="8" destOrd="0" presId="urn:microsoft.com/office/officeart/2005/8/layout/chevron2"/>
    <dgm:cxn modelId="{0D49CFB8-42BF-4709-A08A-11086BC475BC}" type="presParOf" srcId="{B78FA7DF-2D7D-4A2F-8DE0-A33F704AC9F2}" destId="{7E0A60DC-4F2C-4F0D-B659-FCDCC7752C78}" srcOrd="0" destOrd="0" presId="urn:microsoft.com/office/officeart/2005/8/layout/chevron2"/>
    <dgm:cxn modelId="{AD18D0E3-BC15-483E-A9A6-9A02B4D99C1A}" type="presParOf" srcId="{B78FA7DF-2D7D-4A2F-8DE0-A33F704AC9F2}" destId="{EA9DED8E-09C5-420E-9D48-62721A8C8E6F}" srcOrd="1" destOrd="0" presId="urn:microsoft.com/office/officeart/2005/8/layout/chevr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5C54B3-E132-4B4D-978D-0AFA31B65650}" type="doc">
      <dgm:prSet loTypeId="urn:microsoft.com/office/officeart/2005/8/layout/v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2B20F2-1E78-4D09-8E78-C974F9275B55}">
      <dgm:prSet phldrT="[Text]"/>
      <dgm:spPr/>
      <dgm:t>
        <a:bodyPr/>
        <a:lstStyle/>
        <a:p>
          <a:r>
            <a:rPr lang="en-US" b="1" i="1" baseline="0" dirty="0" smtClean="0">
              <a:solidFill>
                <a:schemeClr val="tx1">
                  <a:lumMod val="95000"/>
                  <a:lumOff val="5000"/>
                </a:schemeClr>
              </a:solidFill>
            </a:rPr>
            <a:t>Channel Bonding</a:t>
          </a:r>
          <a:endParaRPr lang="en-US" b="1" i="1" baseline="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7BB0766-4BE7-494E-BE4B-7CF56989B55F}" type="parTrans" cxnId="{CAB2DD79-B104-4281-A55D-0F802CCB2E28}">
      <dgm:prSet/>
      <dgm:spPr/>
      <dgm:t>
        <a:bodyPr/>
        <a:lstStyle/>
        <a:p>
          <a:endParaRPr lang="en-US"/>
        </a:p>
      </dgm:t>
    </dgm:pt>
    <dgm:pt modelId="{05C973B8-D876-4846-A1CB-B952213844EA}" type="sibTrans" cxnId="{CAB2DD79-B104-4281-A55D-0F802CCB2E28}">
      <dgm:prSet/>
      <dgm:spPr/>
      <dgm:t>
        <a:bodyPr/>
        <a:lstStyle/>
        <a:p>
          <a:endParaRPr lang="en-US"/>
        </a:p>
      </dgm:t>
    </dgm:pt>
    <dgm:pt modelId="{8C055F3E-26FC-4554-A452-C9E0F6A6569C}">
      <dgm:prSet phldrT="[Text]"/>
      <dgm:spPr/>
      <dgm:t>
        <a:bodyPr/>
        <a:lstStyle/>
        <a:p>
          <a:r>
            <a:rPr lang="en-US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Packet Processing</a:t>
          </a:r>
          <a:endParaRPr lang="en-US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DAACCF-710C-4CD7-8EBF-1D3B1894362E}" type="parTrans" cxnId="{C3E78107-4E82-4AEE-B93A-310E28844D82}">
      <dgm:prSet/>
      <dgm:spPr/>
      <dgm:t>
        <a:bodyPr/>
        <a:lstStyle/>
        <a:p>
          <a:endParaRPr lang="en-US"/>
        </a:p>
      </dgm:t>
    </dgm:pt>
    <dgm:pt modelId="{53FE9C70-8C05-450E-9362-26ADD684A15F}" type="sibTrans" cxnId="{C3E78107-4E82-4AEE-B93A-310E28844D82}">
      <dgm:prSet/>
      <dgm:spPr/>
      <dgm:t>
        <a:bodyPr/>
        <a:lstStyle/>
        <a:p>
          <a:endParaRPr lang="en-US"/>
        </a:p>
      </dgm:t>
    </dgm:pt>
    <dgm:pt modelId="{0CE1CA50-C7EA-49D3-827D-EE0F4C32F277}">
      <dgm:prSet phldrT="[Text]"/>
      <dgm:spPr/>
      <dgm:t>
        <a:bodyPr/>
        <a:lstStyle/>
        <a:p>
          <a:r>
            <a:rPr lang="en-US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MIMO</a:t>
          </a:r>
          <a:endParaRPr lang="en-US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18DF43-B50F-43E0-B8A1-0CEB5EF1729A}" type="parTrans" cxnId="{F238219C-C400-43A0-AE60-DC4C6951300B}">
      <dgm:prSet/>
      <dgm:spPr/>
      <dgm:t>
        <a:bodyPr/>
        <a:lstStyle/>
        <a:p>
          <a:endParaRPr lang="en-US"/>
        </a:p>
      </dgm:t>
    </dgm:pt>
    <dgm:pt modelId="{D25B0EC2-F83E-4139-BDCC-5E4EF07CF8AF}" type="sibTrans" cxnId="{F238219C-C400-43A0-AE60-DC4C6951300B}">
      <dgm:prSet/>
      <dgm:spPr/>
      <dgm:t>
        <a:bodyPr/>
        <a:lstStyle/>
        <a:p>
          <a:endParaRPr lang="en-US"/>
        </a:p>
      </dgm:t>
    </dgm:pt>
    <dgm:pt modelId="{3E9236EE-1AA2-4DFF-B75F-A931DD627D4D}">
      <dgm:prSet phldrT="[Text]"/>
      <dgm:spPr/>
      <dgm:t>
        <a:bodyPr/>
        <a:lstStyle/>
        <a:p>
          <a:r>
            <a:rPr lang="en-US" b="1" i="1" dirty="0" smtClean="0">
              <a:solidFill>
                <a:schemeClr val="tx1">
                  <a:lumMod val="95000"/>
                  <a:lumOff val="5000"/>
                </a:schemeClr>
              </a:solidFill>
            </a:rPr>
            <a:t>Compatibility</a:t>
          </a:r>
          <a:endParaRPr lang="en-US" b="1" i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7101CA0-8DC3-4911-9914-02CE51EF6D51}" type="parTrans" cxnId="{20702DF8-0849-416C-8801-168784415995}">
      <dgm:prSet/>
      <dgm:spPr/>
      <dgm:t>
        <a:bodyPr/>
        <a:lstStyle/>
        <a:p>
          <a:endParaRPr lang="en-US"/>
        </a:p>
      </dgm:t>
    </dgm:pt>
    <dgm:pt modelId="{C5E2BE90-AC2A-4D81-B8BB-591EAD2754A5}" type="sibTrans" cxnId="{20702DF8-0849-416C-8801-168784415995}">
      <dgm:prSet/>
      <dgm:spPr/>
      <dgm:t>
        <a:bodyPr/>
        <a:lstStyle/>
        <a:p>
          <a:endParaRPr lang="en-US"/>
        </a:p>
      </dgm:t>
    </dgm:pt>
    <dgm:pt modelId="{DC282AA7-19FE-4E41-A57B-B5E12C04CAE0}">
      <dgm:prSet phldrT="[Text]"/>
      <dgm:spPr/>
      <dgm:t>
        <a:bodyPr/>
        <a:lstStyle/>
        <a:p>
          <a:r>
            <a:rPr lang="en-US" b="1" i="1" dirty="0" smtClean="0">
              <a:solidFill>
                <a:srgbClr val="FF0000"/>
              </a:solidFill>
            </a:rPr>
            <a:t>10X Performance of 11g</a:t>
          </a:r>
          <a:endParaRPr lang="en-US" b="1" i="1" dirty="0">
            <a:solidFill>
              <a:srgbClr val="FF0000"/>
            </a:solidFill>
          </a:endParaRPr>
        </a:p>
      </dgm:t>
    </dgm:pt>
    <dgm:pt modelId="{27591F4C-7A9A-45FE-895F-2230FB6BB3CA}" type="parTrans" cxnId="{B21D8912-2208-42F9-A10B-A26BA846FFCA}">
      <dgm:prSet/>
      <dgm:spPr/>
      <dgm:t>
        <a:bodyPr/>
        <a:lstStyle/>
        <a:p>
          <a:endParaRPr lang="en-US"/>
        </a:p>
      </dgm:t>
    </dgm:pt>
    <dgm:pt modelId="{641DE39B-90D1-4D7B-93C0-8740A3B4293F}" type="sibTrans" cxnId="{B21D8912-2208-42F9-A10B-A26BA846FFCA}">
      <dgm:prSet/>
      <dgm:spPr/>
      <dgm:t>
        <a:bodyPr/>
        <a:lstStyle/>
        <a:p>
          <a:endParaRPr lang="en-US"/>
        </a:p>
      </dgm:t>
    </dgm:pt>
    <dgm:pt modelId="{D6254353-5C58-419A-8398-100ED21C5343}" type="pres">
      <dgm:prSet presAssocID="{7E5C54B3-E132-4B4D-978D-0AFA31B6565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2602F9-BE60-4DA1-A9D1-61D5A3CAAADA}" type="pres">
      <dgm:prSet presAssocID="{7E5C54B3-E132-4B4D-978D-0AFA31B65650}" presName="dummyMaxCanvas" presStyleCnt="0">
        <dgm:presLayoutVars/>
      </dgm:prSet>
      <dgm:spPr/>
    </dgm:pt>
    <dgm:pt modelId="{3EC7F932-9E85-414B-BAAC-52BFE7BE9BF1}" type="pres">
      <dgm:prSet presAssocID="{7E5C54B3-E132-4B4D-978D-0AFA31B65650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C7766-D62E-44F8-A114-41A94B9C0A62}" type="pres">
      <dgm:prSet presAssocID="{7E5C54B3-E132-4B4D-978D-0AFA31B65650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D7D80-C144-4146-9FB4-B47238279F67}" type="pres">
      <dgm:prSet presAssocID="{7E5C54B3-E132-4B4D-978D-0AFA31B65650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8250A-C2AD-42B2-88E4-BD47FC0EC90A}" type="pres">
      <dgm:prSet presAssocID="{7E5C54B3-E132-4B4D-978D-0AFA31B65650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399638-F376-454E-AE51-30DF1246C5BC}" type="pres">
      <dgm:prSet presAssocID="{7E5C54B3-E132-4B4D-978D-0AFA31B65650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79793-F79D-416A-9175-6A7619D0E65E}" type="pres">
      <dgm:prSet presAssocID="{7E5C54B3-E132-4B4D-978D-0AFA31B65650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EBC71-49F4-4988-BCAC-77F6F5783404}" type="pres">
      <dgm:prSet presAssocID="{7E5C54B3-E132-4B4D-978D-0AFA31B65650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E589E-A927-4D5B-99E5-663FC6D8633E}" type="pres">
      <dgm:prSet presAssocID="{7E5C54B3-E132-4B4D-978D-0AFA31B65650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2429B2-8D58-4D1F-9620-CE4D155CD08F}" type="pres">
      <dgm:prSet presAssocID="{7E5C54B3-E132-4B4D-978D-0AFA31B65650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32E3D3-5D58-49F1-ACE1-CA7BCA67BFDE}" type="pres">
      <dgm:prSet presAssocID="{7E5C54B3-E132-4B4D-978D-0AFA31B6565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F6D3B-D0F8-470A-AC47-1DFEED785E83}" type="pres">
      <dgm:prSet presAssocID="{7E5C54B3-E132-4B4D-978D-0AFA31B6565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2578F6-774A-4177-9DC4-46B195634A05}" type="pres">
      <dgm:prSet presAssocID="{7E5C54B3-E132-4B4D-978D-0AFA31B6565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9A23F-AE60-40E6-BF3F-56BC43831438}" type="pres">
      <dgm:prSet presAssocID="{7E5C54B3-E132-4B4D-978D-0AFA31B6565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32B6BA-68B9-4242-A247-606FDAB1B78E}" type="pres">
      <dgm:prSet presAssocID="{7E5C54B3-E132-4B4D-978D-0AFA31B6565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E44D88-B8F5-4D0D-8EB3-1A9AF542A2EA}" type="presOf" srcId="{3E9236EE-1AA2-4DFF-B75F-A931DD627D4D}" destId="{7818250A-C2AD-42B2-88E4-BD47FC0EC90A}" srcOrd="0" destOrd="0" presId="urn:microsoft.com/office/officeart/2005/8/layout/vProcess5"/>
    <dgm:cxn modelId="{B21D8912-2208-42F9-A10B-A26BA846FFCA}" srcId="{7E5C54B3-E132-4B4D-978D-0AFA31B65650}" destId="{DC282AA7-19FE-4E41-A57B-B5E12C04CAE0}" srcOrd="4" destOrd="0" parTransId="{27591F4C-7A9A-45FE-895F-2230FB6BB3CA}" sibTransId="{641DE39B-90D1-4D7B-93C0-8740A3B4293F}"/>
    <dgm:cxn modelId="{2C9AB76E-0657-4412-8FB3-BE47ADF1D38B}" type="presOf" srcId="{D25B0EC2-F83E-4139-BDCC-5E4EF07CF8AF}" destId="{DD4E589E-A927-4D5B-99E5-663FC6D8633E}" srcOrd="0" destOrd="0" presId="urn:microsoft.com/office/officeart/2005/8/layout/vProcess5"/>
    <dgm:cxn modelId="{C3E78107-4E82-4AEE-B93A-310E28844D82}" srcId="{7E5C54B3-E132-4B4D-978D-0AFA31B65650}" destId="{8C055F3E-26FC-4554-A452-C9E0F6A6569C}" srcOrd="1" destOrd="0" parTransId="{FEDAACCF-710C-4CD7-8EBF-1D3B1894362E}" sibTransId="{53FE9C70-8C05-450E-9362-26ADD684A15F}"/>
    <dgm:cxn modelId="{F103BB62-A890-42B0-9C18-57925D2C1A3D}" type="presOf" srcId="{DC282AA7-19FE-4E41-A57B-B5E12C04CAE0}" destId="{7F32B6BA-68B9-4242-A247-606FDAB1B78E}" srcOrd="1" destOrd="0" presId="urn:microsoft.com/office/officeart/2005/8/layout/vProcess5"/>
    <dgm:cxn modelId="{8DFB94A7-EB41-499E-8428-3668AC23F777}" type="presOf" srcId="{DC282AA7-19FE-4E41-A57B-B5E12C04CAE0}" destId="{2D399638-F376-454E-AE51-30DF1246C5BC}" srcOrd="0" destOrd="0" presId="urn:microsoft.com/office/officeart/2005/8/layout/vProcess5"/>
    <dgm:cxn modelId="{93B4A802-75D6-44EA-9D58-72881B1C6002}" type="presOf" srcId="{0CE1CA50-C7EA-49D3-827D-EE0F4C32F277}" destId="{5E8D7D80-C144-4146-9FB4-B47238279F67}" srcOrd="0" destOrd="0" presId="urn:microsoft.com/office/officeart/2005/8/layout/vProcess5"/>
    <dgm:cxn modelId="{83B8F8A7-7AC2-447A-956D-3277FF0AE681}" type="presOf" srcId="{C5E2BE90-AC2A-4D81-B8BB-591EAD2754A5}" destId="{672429B2-8D58-4D1F-9620-CE4D155CD08F}" srcOrd="0" destOrd="0" presId="urn:microsoft.com/office/officeart/2005/8/layout/vProcess5"/>
    <dgm:cxn modelId="{81F89551-91D7-46B5-BFE2-586067D9E9E9}" type="presOf" srcId="{592B20F2-1E78-4D09-8E78-C974F9275B55}" destId="{3EC7F932-9E85-414B-BAAC-52BFE7BE9BF1}" srcOrd="0" destOrd="0" presId="urn:microsoft.com/office/officeart/2005/8/layout/vProcess5"/>
    <dgm:cxn modelId="{F4088206-8C4F-4FF2-98FE-1B290916E5D1}" type="presOf" srcId="{05C973B8-D876-4846-A1CB-B952213844EA}" destId="{27579793-F79D-416A-9175-6A7619D0E65E}" srcOrd="0" destOrd="0" presId="urn:microsoft.com/office/officeart/2005/8/layout/vProcess5"/>
    <dgm:cxn modelId="{D762C827-C9CD-4BE3-8F35-66326F45C291}" type="presOf" srcId="{0CE1CA50-C7EA-49D3-827D-EE0F4C32F277}" destId="{D92578F6-774A-4177-9DC4-46B195634A05}" srcOrd="1" destOrd="0" presId="urn:microsoft.com/office/officeart/2005/8/layout/vProcess5"/>
    <dgm:cxn modelId="{20702DF8-0849-416C-8801-168784415995}" srcId="{7E5C54B3-E132-4B4D-978D-0AFA31B65650}" destId="{3E9236EE-1AA2-4DFF-B75F-A931DD627D4D}" srcOrd="3" destOrd="0" parTransId="{D7101CA0-8DC3-4911-9914-02CE51EF6D51}" sibTransId="{C5E2BE90-AC2A-4D81-B8BB-591EAD2754A5}"/>
    <dgm:cxn modelId="{587D8C36-2808-4F8A-9E51-37A78148A1F4}" type="presOf" srcId="{53FE9C70-8C05-450E-9362-26ADD684A15F}" destId="{C25EBC71-49F4-4988-BCAC-77F6F5783404}" srcOrd="0" destOrd="0" presId="urn:microsoft.com/office/officeart/2005/8/layout/vProcess5"/>
    <dgm:cxn modelId="{D22EA937-E0DD-4C29-9510-16897DB8670F}" type="presOf" srcId="{8C055F3E-26FC-4554-A452-C9E0F6A6569C}" destId="{71FC7766-D62E-44F8-A114-41A94B9C0A62}" srcOrd="0" destOrd="0" presId="urn:microsoft.com/office/officeart/2005/8/layout/vProcess5"/>
    <dgm:cxn modelId="{59A14516-16F5-4CCC-9C0E-932A7DC7C004}" type="presOf" srcId="{592B20F2-1E78-4D09-8E78-C974F9275B55}" destId="{7632E3D3-5D58-49F1-ACE1-CA7BCA67BFDE}" srcOrd="1" destOrd="0" presId="urn:microsoft.com/office/officeart/2005/8/layout/vProcess5"/>
    <dgm:cxn modelId="{7BA2890B-9901-4593-95D9-9E224C24EEB9}" type="presOf" srcId="{3E9236EE-1AA2-4DFF-B75F-A931DD627D4D}" destId="{2129A23F-AE60-40E6-BF3F-56BC43831438}" srcOrd="1" destOrd="0" presId="urn:microsoft.com/office/officeart/2005/8/layout/vProcess5"/>
    <dgm:cxn modelId="{CAB2DD79-B104-4281-A55D-0F802CCB2E28}" srcId="{7E5C54B3-E132-4B4D-978D-0AFA31B65650}" destId="{592B20F2-1E78-4D09-8E78-C974F9275B55}" srcOrd="0" destOrd="0" parTransId="{67BB0766-4BE7-494E-BE4B-7CF56989B55F}" sibTransId="{05C973B8-D876-4846-A1CB-B952213844EA}"/>
    <dgm:cxn modelId="{F238219C-C400-43A0-AE60-DC4C6951300B}" srcId="{7E5C54B3-E132-4B4D-978D-0AFA31B65650}" destId="{0CE1CA50-C7EA-49D3-827D-EE0F4C32F277}" srcOrd="2" destOrd="0" parTransId="{5D18DF43-B50F-43E0-B8A1-0CEB5EF1729A}" sibTransId="{D25B0EC2-F83E-4139-BDCC-5E4EF07CF8AF}"/>
    <dgm:cxn modelId="{31766655-0EE1-4F59-961A-F6BD98075DFF}" type="presOf" srcId="{8C055F3E-26FC-4554-A452-C9E0F6A6569C}" destId="{C2FF6D3B-D0F8-470A-AC47-1DFEED785E83}" srcOrd="1" destOrd="0" presId="urn:microsoft.com/office/officeart/2005/8/layout/vProcess5"/>
    <dgm:cxn modelId="{976EF764-F0C7-4F32-9E7A-3B097E61C64F}" type="presOf" srcId="{7E5C54B3-E132-4B4D-978D-0AFA31B65650}" destId="{D6254353-5C58-419A-8398-100ED21C5343}" srcOrd="0" destOrd="0" presId="urn:microsoft.com/office/officeart/2005/8/layout/vProcess5"/>
    <dgm:cxn modelId="{38E7B82B-8AC6-4BEA-A8B6-3D36EDD12B0E}" type="presParOf" srcId="{D6254353-5C58-419A-8398-100ED21C5343}" destId="{372602F9-BE60-4DA1-A9D1-61D5A3CAAADA}" srcOrd="0" destOrd="0" presId="urn:microsoft.com/office/officeart/2005/8/layout/vProcess5"/>
    <dgm:cxn modelId="{F3748EF0-633A-4776-A688-56A3FD6999CF}" type="presParOf" srcId="{D6254353-5C58-419A-8398-100ED21C5343}" destId="{3EC7F932-9E85-414B-BAAC-52BFE7BE9BF1}" srcOrd="1" destOrd="0" presId="urn:microsoft.com/office/officeart/2005/8/layout/vProcess5"/>
    <dgm:cxn modelId="{155211E6-A2C0-439F-83BD-152CADCAD3A1}" type="presParOf" srcId="{D6254353-5C58-419A-8398-100ED21C5343}" destId="{71FC7766-D62E-44F8-A114-41A94B9C0A62}" srcOrd="2" destOrd="0" presId="urn:microsoft.com/office/officeart/2005/8/layout/vProcess5"/>
    <dgm:cxn modelId="{8CCB2225-A944-4557-9CCD-85C5AB52014F}" type="presParOf" srcId="{D6254353-5C58-419A-8398-100ED21C5343}" destId="{5E8D7D80-C144-4146-9FB4-B47238279F67}" srcOrd="3" destOrd="0" presId="urn:microsoft.com/office/officeart/2005/8/layout/vProcess5"/>
    <dgm:cxn modelId="{75AB6559-2A62-432E-B679-662CE4896D63}" type="presParOf" srcId="{D6254353-5C58-419A-8398-100ED21C5343}" destId="{7818250A-C2AD-42B2-88E4-BD47FC0EC90A}" srcOrd="4" destOrd="0" presId="urn:microsoft.com/office/officeart/2005/8/layout/vProcess5"/>
    <dgm:cxn modelId="{816894DB-47F4-4775-A8BE-059951EBF3B1}" type="presParOf" srcId="{D6254353-5C58-419A-8398-100ED21C5343}" destId="{2D399638-F376-454E-AE51-30DF1246C5BC}" srcOrd="5" destOrd="0" presId="urn:microsoft.com/office/officeart/2005/8/layout/vProcess5"/>
    <dgm:cxn modelId="{26F0DE40-3469-482B-BD5F-D913746CB8D1}" type="presParOf" srcId="{D6254353-5C58-419A-8398-100ED21C5343}" destId="{27579793-F79D-416A-9175-6A7619D0E65E}" srcOrd="6" destOrd="0" presId="urn:microsoft.com/office/officeart/2005/8/layout/vProcess5"/>
    <dgm:cxn modelId="{1CE5B9C5-12B8-42A0-BE6D-54EF0DF9ED02}" type="presParOf" srcId="{D6254353-5C58-419A-8398-100ED21C5343}" destId="{C25EBC71-49F4-4988-BCAC-77F6F5783404}" srcOrd="7" destOrd="0" presId="urn:microsoft.com/office/officeart/2005/8/layout/vProcess5"/>
    <dgm:cxn modelId="{C0EEC213-90E4-495C-9FFD-E2E5D6A5ED51}" type="presParOf" srcId="{D6254353-5C58-419A-8398-100ED21C5343}" destId="{DD4E589E-A927-4D5B-99E5-663FC6D8633E}" srcOrd="8" destOrd="0" presId="urn:microsoft.com/office/officeart/2005/8/layout/vProcess5"/>
    <dgm:cxn modelId="{B4202B42-C1A2-477C-ACCC-970972CAB802}" type="presParOf" srcId="{D6254353-5C58-419A-8398-100ED21C5343}" destId="{672429B2-8D58-4D1F-9620-CE4D155CD08F}" srcOrd="9" destOrd="0" presId="urn:microsoft.com/office/officeart/2005/8/layout/vProcess5"/>
    <dgm:cxn modelId="{9514E63D-0017-478A-8B07-BDC4C7E92886}" type="presParOf" srcId="{D6254353-5C58-419A-8398-100ED21C5343}" destId="{7632E3D3-5D58-49F1-ACE1-CA7BCA67BFDE}" srcOrd="10" destOrd="0" presId="urn:microsoft.com/office/officeart/2005/8/layout/vProcess5"/>
    <dgm:cxn modelId="{584900B2-959D-4CDC-A4A5-701AD76C3CDB}" type="presParOf" srcId="{D6254353-5C58-419A-8398-100ED21C5343}" destId="{C2FF6D3B-D0F8-470A-AC47-1DFEED785E83}" srcOrd="11" destOrd="0" presId="urn:microsoft.com/office/officeart/2005/8/layout/vProcess5"/>
    <dgm:cxn modelId="{A486BA60-3032-4860-ABA1-520377DC1767}" type="presParOf" srcId="{D6254353-5C58-419A-8398-100ED21C5343}" destId="{D92578F6-774A-4177-9DC4-46B195634A05}" srcOrd="12" destOrd="0" presId="urn:microsoft.com/office/officeart/2005/8/layout/vProcess5"/>
    <dgm:cxn modelId="{6140E107-02A0-4B9D-B50A-9FECDAD74CD2}" type="presParOf" srcId="{D6254353-5C58-419A-8398-100ED21C5343}" destId="{2129A23F-AE60-40E6-BF3F-56BC43831438}" srcOrd="13" destOrd="0" presId="urn:microsoft.com/office/officeart/2005/8/layout/vProcess5"/>
    <dgm:cxn modelId="{B5F1DD4A-D5C1-4173-9231-D37C945CF9E5}" type="presParOf" srcId="{D6254353-5C58-419A-8398-100ED21C5343}" destId="{7F32B6BA-68B9-4242-A247-606FDAB1B78E}" srcOrd="14" destOrd="0" presId="urn:microsoft.com/office/officeart/2005/8/layout/vProcess5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BA335F-C4B2-42A1-A3DA-A49F8754B33F}" type="doc">
      <dgm:prSet loTypeId="urn:microsoft.com/office/officeart/2005/8/layout/hChevron3" loCatId="process" qsTypeId="urn:microsoft.com/office/officeart/2005/8/quickstyle/3d7" qsCatId="3D" csTypeId="urn:microsoft.com/office/officeart/2005/8/colors/accent1_2" csCatId="accent1" phldr="1"/>
      <dgm:spPr/>
    </dgm:pt>
    <dgm:pt modelId="{CC0E785B-0BF8-400F-AF6E-AAED2D10603E}">
      <dgm:prSet phldrT="[Text]" custT="1"/>
      <dgm:spPr/>
      <dgm:t>
        <a:bodyPr/>
        <a:lstStyle/>
        <a:p>
          <a:r>
            <a:rPr lang="en-US" sz="2400" dirty="0" smtClean="0"/>
            <a:t>14Mbps</a:t>
          </a:r>
        </a:p>
        <a:p>
          <a:r>
            <a:rPr lang="en-US" sz="1500" dirty="0" err="1" smtClean="0"/>
            <a:t>HomePlug</a:t>
          </a:r>
          <a:r>
            <a:rPr lang="en-US" sz="1500" dirty="0" smtClean="0"/>
            <a:t> </a:t>
          </a:r>
          <a:r>
            <a:rPr lang="en-US" sz="1500" dirty="0" err="1" smtClean="0"/>
            <a:t>Powerline</a:t>
          </a:r>
          <a:r>
            <a:rPr lang="en-US" sz="1500" dirty="0" smtClean="0"/>
            <a:t> 1.0.1</a:t>
          </a:r>
          <a:endParaRPr lang="en-US" sz="1500" dirty="0"/>
        </a:p>
      </dgm:t>
    </dgm:pt>
    <dgm:pt modelId="{7EF1584A-8754-473C-A7AA-F134AA592768}" type="parTrans" cxnId="{866F85AD-1BAD-46F0-B58F-57E3221ACEF6}">
      <dgm:prSet/>
      <dgm:spPr/>
      <dgm:t>
        <a:bodyPr/>
        <a:lstStyle/>
        <a:p>
          <a:endParaRPr lang="en-US"/>
        </a:p>
      </dgm:t>
    </dgm:pt>
    <dgm:pt modelId="{72BB499A-F4BF-444E-8B60-1BECCF7B36BC}" type="sibTrans" cxnId="{866F85AD-1BAD-46F0-B58F-57E3221ACEF6}">
      <dgm:prSet/>
      <dgm:spPr/>
      <dgm:t>
        <a:bodyPr/>
        <a:lstStyle/>
        <a:p>
          <a:endParaRPr lang="en-US"/>
        </a:p>
      </dgm:t>
    </dgm:pt>
    <dgm:pt modelId="{E9FDA4C2-683D-4D32-896B-55030317EAC2}">
      <dgm:prSet phldrT="[Text]" custT="1"/>
      <dgm:spPr/>
      <dgm:t>
        <a:bodyPr/>
        <a:lstStyle/>
        <a:p>
          <a:r>
            <a:rPr lang="en-US" sz="2400" dirty="0" smtClean="0"/>
            <a:t>85Mbps</a:t>
          </a:r>
        </a:p>
        <a:p>
          <a:r>
            <a:rPr lang="en-US" sz="1500" dirty="0" err="1" smtClean="0"/>
            <a:t>HomePlug</a:t>
          </a:r>
          <a:r>
            <a:rPr lang="en-US" sz="1500" dirty="0" smtClean="0"/>
            <a:t> </a:t>
          </a:r>
          <a:r>
            <a:rPr lang="en-US" sz="1500" dirty="0" err="1" smtClean="0"/>
            <a:t>Powerline</a:t>
          </a:r>
          <a:r>
            <a:rPr lang="en-US" sz="1500" dirty="0" smtClean="0"/>
            <a:t> 1.0 Turbo</a:t>
          </a:r>
          <a:endParaRPr lang="en-US" sz="1500" dirty="0"/>
        </a:p>
      </dgm:t>
    </dgm:pt>
    <dgm:pt modelId="{E1032749-44EE-47E8-9BAF-983C5E35B6BB}" type="parTrans" cxnId="{249354B3-F397-4F81-A09E-5D7C99F994D2}">
      <dgm:prSet/>
      <dgm:spPr/>
      <dgm:t>
        <a:bodyPr/>
        <a:lstStyle/>
        <a:p>
          <a:endParaRPr lang="en-US"/>
        </a:p>
      </dgm:t>
    </dgm:pt>
    <dgm:pt modelId="{C48ED8F8-2D02-4455-AB84-363E3C1FDBC3}" type="sibTrans" cxnId="{249354B3-F397-4F81-A09E-5D7C99F994D2}">
      <dgm:prSet/>
      <dgm:spPr/>
      <dgm:t>
        <a:bodyPr/>
        <a:lstStyle/>
        <a:p>
          <a:endParaRPr lang="en-US"/>
        </a:p>
      </dgm:t>
    </dgm:pt>
    <dgm:pt modelId="{2AF175C0-DE38-4B79-8FDF-2A0B0319287B}">
      <dgm:prSet phldrT="[Text]" custT="1"/>
      <dgm:spPr/>
      <dgm:t>
        <a:bodyPr/>
        <a:lstStyle/>
        <a:p>
          <a:r>
            <a:rPr lang="en-US" sz="2800" dirty="0" smtClean="0"/>
            <a:t>200Mbps</a:t>
          </a:r>
        </a:p>
        <a:p>
          <a:r>
            <a:rPr lang="en-US" sz="1500" dirty="0" err="1" smtClean="0"/>
            <a:t>HomePlug</a:t>
          </a:r>
          <a:r>
            <a:rPr lang="en-US" sz="1500" dirty="0" smtClean="0"/>
            <a:t> AV</a:t>
          </a:r>
          <a:endParaRPr lang="en-US" sz="1500" dirty="0"/>
        </a:p>
      </dgm:t>
    </dgm:pt>
    <dgm:pt modelId="{DD29467B-99CF-4067-A6C3-A30342A88954}" type="parTrans" cxnId="{D5B943EB-D25A-4365-AFA4-B6961151A6D6}">
      <dgm:prSet/>
      <dgm:spPr/>
      <dgm:t>
        <a:bodyPr/>
        <a:lstStyle/>
        <a:p>
          <a:endParaRPr lang="en-US"/>
        </a:p>
      </dgm:t>
    </dgm:pt>
    <dgm:pt modelId="{4E349BEB-A7FC-4562-A7FF-0202FAF8C879}" type="sibTrans" cxnId="{D5B943EB-D25A-4365-AFA4-B6961151A6D6}">
      <dgm:prSet/>
      <dgm:spPr/>
      <dgm:t>
        <a:bodyPr/>
        <a:lstStyle/>
        <a:p>
          <a:endParaRPr lang="en-US"/>
        </a:p>
      </dgm:t>
    </dgm:pt>
    <dgm:pt modelId="{59493241-F5E5-43BE-BEA1-BFE594BC32C7}" type="pres">
      <dgm:prSet presAssocID="{20BA335F-C4B2-42A1-A3DA-A49F8754B33F}" presName="Name0" presStyleCnt="0">
        <dgm:presLayoutVars>
          <dgm:dir/>
          <dgm:resizeHandles val="exact"/>
        </dgm:presLayoutVars>
      </dgm:prSet>
      <dgm:spPr/>
    </dgm:pt>
    <dgm:pt modelId="{638176A3-C156-44BB-9E9A-65A64AF18CB1}" type="pres">
      <dgm:prSet presAssocID="{CC0E785B-0BF8-400F-AF6E-AAED2D10603E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AEFAEB-57A0-4664-AD8D-6CAD0E325B36}" type="pres">
      <dgm:prSet presAssocID="{72BB499A-F4BF-444E-8B60-1BECCF7B36BC}" presName="parSpace" presStyleCnt="0"/>
      <dgm:spPr/>
    </dgm:pt>
    <dgm:pt modelId="{B5546911-DF48-4EE2-A6F9-8C98634862C0}" type="pres">
      <dgm:prSet presAssocID="{E9FDA4C2-683D-4D32-896B-55030317EAC2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8948B-F3D5-40A8-A822-958D32D84CDA}" type="pres">
      <dgm:prSet presAssocID="{C48ED8F8-2D02-4455-AB84-363E3C1FDBC3}" presName="parSpace" presStyleCnt="0"/>
      <dgm:spPr/>
    </dgm:pt>
    <dgm:pt modelId="{E17EA4B2-A125-4EF5-A941-240BE626D2EF}" type="pres">
      <dgm:prSet presAssocID="{2AF175C0-DE38-4B79-8FDF-2A0B0319287B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C18EBD-F262-4E4C-BB80-D2626E4432A1}" type="presOf" srcId="{20BA335F-C4B2-42A1-A3DA-A49F8754B33F}" destId="{59493241-F5E5-43BE-BEA1-BFE594BC32C7}" srcOrd="0" destOrd="0" presId="urn:microsoft.com/office/officeart/2005/8/layout/hChevron3"/>
    <dgm:cxn modelId="{4A07889E-6A18-42AB-A37E-F68D1961776E}" type="presOf" srcId="{CC0E785B-0BF8-400F-AF6E-AAED2D10603E}" destId="{638176A3-C156-44BB-9E9A-65A64AF18CB1}" srcOrd="0" destOrd="0" presId="urn:microsoft.com/office/officeart/2005/8/layout/hChevron3"/>
    <dgm:cxn modelId="{D5B943EB-D25A-4365-AFA4-B6961151A6D6}" srcId="{20BA335F-C4B2-42A1-A3DA-A49F8754B33F}" destId="{2AF175C0-DE38-4B79-8FDF-2A0B0319287B}" srcOrd="2" destOrd="0" parTransId="{DD29467B-99CF-4067-A6C3-A30342A88954}" sibTransId="{4E349BEB-A7FC-4562-A7FF-0202FAF8C879}"/>
    <dgm:cxn modelId="{249354B3-F397-4F81-A09E-5D7C99F994D2}" srcId="{20BA335F-C4B2-42A1-A3DA-A49F8754B33F}" destId="{E9FDA4C2-683D-4D32-896B-55030317EAC2}" srcOrd="1" destOrd="0" parTransId="{E1032749-44EE-47E8-9BAF-983C5E35B6BB}" sibTransId="{C48ED8F8-2D02-4455-AB84-363E3C1FDBC3}"/>
    <dgm:cxn modelId="{866F85AD-1BAD-46F0-B58F-57E3221ACEF6}" srcId="{20BA335F-C4B2-42A1-A3DA-A49F8754B33F}" destId="{CC0E785B-0BF8-400F-AF6E-AAED2D10603E}" srcOrd="0" destOrd="0" parTransId="{7EF1584A-8754-473C-A7AA-F134AA592768}" sibTransId="{72BB499A-F4BF-444E-8B60-1BECCF7B36BC}"/>
    <dgm:cxn modelId="{55B12F50-109F-47F5-A42D-CE5A52DD464E}" type="presOf" srcId="{2AF175C0-DE38-4B79-8FDF-2A0B0319287B}" destId="{E17EA4B2-A125-4EF5-A941-240BE626D2EF}" srcOrd="0" destOrd="0" presId="urn:microsoft.com/office/officeart/2005/8/layout/hChevron3"/>
    <dgm:cxn modelId="{735352AD-6E90-4601-9ED7-BFA876967F6C}" type="presOf" srcId="{E9FDA4C2-683D-4D32-896B-55030317EAC2}" destId="{B5546911-DF48-4EE2-A6F9-8C98634862C0}" srcOrd="0" destOrd="0" presId="urn:microsoft.com/office/officeart/2005/8/layout/hChevron3"/>
    <dgm:cxn modelId="{A15C5C7E-E44B-43F1-9DDB-B3C05D711F42}" type="presParOf" srcId="{59493241-F5E5-43BE-BEA1-BFE594BC32C7}" destId="{638176A3-C156-44BB-9E9A-65A64AF18CB1}" srcOrd="0" destOrd="0" presId="urn:microsoft.com/office/officeart/2005/8/layout/hChevron3"/>
    <dgm:cxn modelId="{531EBB48-1486-4015-A6EB-C83D93115D29}" type="presParOf" srcId="{59493241-F5E5-43BE-BEA1-BFE594BC32C7}" destId="{C7AEFAEB-57A0-4664-AD8D-6CAD0E325B36}" srcOrd="1" destOrd="0" presId="urn:microsoft.com/office/officeart/2005/8/layout/hChevron3"/>
    <dgm:cxn modelId="{F6F3FA8E-50F0-46BC-B937-99A5A16379B2}" type="presParOf" srcId="{59493241-F5E5-43BE-BEA1-BFE594BC32C7}" destId="{B5546911-DF48-4EE2-A6F9-8C98634862C0}" srcOrd="2" destOrd="0" presId="urn:microsoft.com/office/officeart/2005/8/layout/hChevron3"/>
    <dgm:cxn modelId="{E9D058B5-1717-4774-90EC-3CA2587F4CDF}" type="presParOf" srcId="{59493241-F5E5-43BE-BEA1-BFE594BC32C7}" destId="{CC08948B-F3D5-40A8-A822-958D32D84CDA}" srcOrd="3" destOrd="0" presId="urn:microsoft.com/office/officeart/2005/8/layout/hChevron3"/>
    <dgm:cxn modelId="{76040C49-AC1D-40D7-BDB1-19544EF2CE98}" type="presParOf" srcId="{59493241-F5E5-43BE-BEA1-BFE594BC32C7}" destId="{E17EA4B2-A125-4EF5-A941-240BE626D2EF}" srcOrd="4" destOrd="0" presId="urn:microsoft.com/office/officeart/2005/8/layout/hChevron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2A6FF6-9650-4ACD-B786-C070A7CFD5B8}" type="doc">
      <dgm:prSet loTypeId="urn:microsoft.com/office/officeart/2005/8/layout/hierarchy3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6051D5-16CD-46F0-AA0B-DCB490B5892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191E3846-D72D-4F2A-9FBB-4D9E79390117}" type="parTrans" cxnId="{2A24A79B-CE5B-450F-8B4D-4EB2EE5B344A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CAFE6F86-A354-426A-BA73-21B4DA0CFF5F}" type="sibTrans" cxnId="{2A24A79B-CE5B-450F-8B4D-4EB2EE5B344A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DBFC6DE2-D080-408A-A3AE-F3C93E4F463B}">
      <dgm:prSet phldrT="[Text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200Mbps</a:t>
          </a:r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46EB1D5-7725-4056-9369-85F690857213}" type="parTrans" cxnId="{CF176D1E-1240-414C-B23F-AF4DF045A3F8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D3D604E-224F-4C8F-9406-FB1E9D96D8AF}" type="sibTrans" cxnId="{CF176D1E-1240-414C-B23F-AF4DF045A3F8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2D8613D3-55AC-4917-90EC-96074477AB96}">
      <dgm:prSet phldrT="[Text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85Mbps</a:t>
          </a:r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C13E6F7C-8D45-4BA8-8430-04CEB82DC244}" type="parTrans" cxnId="{EF6475AB-16E6-46AE-9CDE-106DC465F516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9103BD1-4E7F-4497-BC35-CC04C4675FC0}" type="sibTrans" cxnId="{EF6475AB-16E6-46AE-9CDE-106DC465F516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628F211F-E0DF-4D3A-AA01-C477015F4353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819DD9B7-6DE7-4ED6-AAA4-5E2BA72A47E0}" type="parTrans" cxnId="{AE360B31-83B9-4A4E-96E9-BF8C5770229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A8D0B00F-AE33-4619-A4CE-90D4DE65224F}" type="sibTrans" cxnId="{AE360B31-83B9-4A4E-96E9-BF8C5770229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CE44014-F5F1-4600-91D2-0EB1EFD88C01}">
      <dgm:prSet phldrT="[Text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200Mbps</a:t>
          </a:r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FDE89A03-034F-4AFD-9F46-690B0E464EE5}" type="parTrans" cxnId="{5B8A4081-E474-4982-83C0-8D34D38DD2D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B06D0DB-39A1-4D50-8C70-645D53D2C429}" type="sibTrans" cxnId="{5B8A4081-E474-4982-83C0-8D34D38DD2DD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B0DA2855-B8CA-48F2-8056-8ED8A2230DE6}">
      <dgm:prSet phldrT="[Text]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14Mbps</a:t>
          </a:r>
          <a:endParaRPr lang="en-US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97015F51-6AA7-446F-B3ED-6D7580F86A91}" type="parTrans" cxnId="{822BF073-7302-4494-9ECD-B108ABA6E879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37F8D27A-B0AE-421B-8CE9-FBFEAAE2E392}" type="sibTrans" cxnId="{822BF073-7302-4494-9ECD-B108ABA6E879}">
      <dgm:prSet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endParaRPr lang="en-US" b="1" cap="none" spc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E3C9D3E1-A31E-4329-B405-A90B84318B19}" type="pres">
      <dgm:prSet presAssocID="{252A6FF6-9650-4ACD-B786-C070A7CFD5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F9BD917-AA48-4956-AB5E-1AFF75E5F801}" type="pres">
      <dgm:prSet presAssocID="{F56051D5-16CD-46F0-AA0B-DCB490B58928}" presName="root" presStyleCnt="0"/>
      <dgm:spPr/>
    </dgm:pt>
    <dgm:pt modelId="{7AA326A7-0BCF-4C01-A520-AF1149BE15A4}" type="pres">
      <dgm:prSet presAssocID="{F56051D5-16CD-46F0-AA0B-DCB490B58928}" presName="rootComposite" presStyleCnt="0"/>
      <dgm:spPr/>
    </dgm:pt>
    <dgm:pt modelId="{C298FBD8-C337-4E64-B84E-F003F01A26E2}" type="pres">
      <dgm:prSet presAssocID="{F56051D5-16CD-46F0-AA0B-DCB490B58928}" presName="rootText" presStyleLbl="node1" presStyleIdx="0" presStyleCnt="2"/>
      <dgm:spPr/>
      <dgm:t>
        <a:bodyPr/>
        <a:lstStyle/>
        <a:p>
          <a:endParaRPr lang="en-US"/>
        </a:p>
      </dgm:t>
    </dgm:pt>
    <dgm:pt modelId="{F3F2D46D-40CE-4227-95C1-37705A0E805C}" type="pres">
      <dgm:prSet presAssocID="{F56051D5-16CD-46F0-AA0B-DCB490B58928}" presName="rootConnector" presStyleLbl="node1" presStyleIdx="0" presStyleCnt="2"/>
      <dgm:spPr/>
      <dgm:t>
        <a:bodyPr/>
        <a:lstStyle/>
        <a:p>
          <a:endParaRPr lang="en-US"/>
        </a:p>
      </dgm:t>
    </dgm:pt>
    <dgm:pt modelId="{93608D05-00AA-43AA-BD71-09B5248590A4}" type="pres">
      <dgm:prSet presAssocID="{F56051D5-16CD-46F0-AA0B-DCB490B58928}" presName="childShape" presStyleCnt="0"/>
      <dgm:spPr/>
    </dgm:pt>
    <dgm:pt modelId="{DCA2280E-8525-4649-BD60-E1DC7539AC41}" type="pres">
      <dgm:prSet presAssocID="{E46EB1D5-7725-4056-9369-85F690857213}" presName="Name13" presStyleLbl="parChTrans1D2" presStyleIdx="0" presStyleCnt="4"/>
      <dgm:spPr/>
      <dgm:t>
        <a:bodyPr/>
        <a:lstStyle/>
        <a:p>
          <a:endParaRPr lang="en-US"/>
        </a:p>
      </dgm:t>
    </dgm:pt>
    <dgm:pt modelId="{D61C6D6A-8AB6-4B80-9A96-B1D1710F4E21}" type="pres">
      <dgm:prSet presAssocID="{DBFC6DE2-D080-408A-A3AE-F3C93E4F463B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63C14-E00D-478B-AD4B-C82893A1766F}" type="pres">
      <dgm:prSet presAssocID="{C13E6F7C-8D45-4BA8-8430-04CEB82DC244}" presName="Name13" presStyleLbl="parChTrans1D2" presStyleIdx="1" presStyleCnt="4"/>
      <dgm:spPr/>
      <dgm:t>
        <a:bodyPr/>
        <a:lstStyle/>
        <a:p>
          <a:endParaRPr lang="en-US"/>
        </a:p>
      </dgm:t>
    </dgm:pt>
    <dgm:pt modelId="{9E63FE44-1BF8-4B56-81C9-F066494E7BF3}" type="pres">
      <dgm:prSet presAssocID="{2D8613D3-55AC-4917-90EC-96074477AB96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68BBF-5CFD-4C37-8EAF-FCF0FEF524A9}" type="pres">
      <dgm:prSet presAssocID="{97015F51-6AA7-446F-B3ED-6D7580F86A91}" presName="Name13" presStyleLbl="parChTrans1D2" presStyleIdx="2" presStyleCnt="4"/>
      <dgm:spPr/>
      <dgm:t>
        <a:bodyPr/>
        <a:lstStyle/>
        <a:p>
          <a:endParaRPr lang="en-US"/>
        </a:p>
      </dgm:t>
    </dgm:pt>
    <dgm:pt modelId="{22B16CD9-0CE1-401F-9263-AE559A216175}" type="pres">
      <dgm:prSet presAssocID="{B0DA2855-B8CA-48F2-8056-8ED8A2230DE6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686308-23E3-488A-BF27-9FE94F3C153F}" type="pres">
      <dgm:prSet presAssocID="{628F211F-E0DF-4D3A-AA01-C477015F4353}" presName="root" presStyleCnt="0"/>
      <dgm:spPr/>
    </dgm:pt>
    <dgm:pt modelId="{4FB654AD-E579-45D2-9CEA-1648F9863F1E}" type="pres">
      <dgm:prSet presAssocID="{628F211F-E0DF-4D3A-AA01-C477015F4353}" presName="rootComposite" presStyleCnt="0"/>
      <dgm:spPr/>
    </dgm:pt>
    <dgm:pt modelId="{0A90490F-F440-451F-A424-D9E1D8B23362}" type="pres">
      <dgm:prSet presAssocID="{628F211F-E0DF-4D3A-AA01-C477015F4353}" presName="rootText" presStyleLbl="node1" presStyleIdx="1" presStyleCnt="2"/>
      <dgm:spPr/>
      <dgm:t>
        <a:bodyPr/>
        <a:lstStyle/>
        <a:p>
          <a:endParaRPr lang="en-US"/>
        </a:p>
      </dgm:t>
    </dgm:pt>
    <dgm:pt modelId="{1A97289C-AB4A-490C-94FF-2A453EDDB7D9}" type="pres">
      <dgm:prSet presAssocID="{628F211F-E0DF-4D3A-AA01-C477015F4353}" presName="rootConnector" presStyleLbl="node1" presStyleIdx="1" presStyleCnt="2"/>
      <dgm:spPr/>
      <dgm:t>
        <a:bodyPr/>
        <a:lstStyle/>
        <a:p>
          <a:endParaRPr lang="en-US"/>
        </a:p>
      </dgm:t>
    </dgm:pt>
    <dgm:pt modelId="{1A28C983-EC7C-4233-ACDD-04C0CB606076}" type="pres">
      <dgm:prSet presAssocID="{628F211F-E0DF-4D3A-AA01-C477015F4353}" presName="childShape" presStyleCnt="0"/>
      <dgm:spPr/>
    </dgm:pt>
    <dgm:pt modelId="{30EB0295-4161-4F10-BB58-762586D3FB07}" type="pres">
      <dgm:prSet presAssocID="{FDE89A03-034F-4AFD-9F46-690B0E464EE5}" presName="Name13" presStyleLbl="parChTrans1D2" presStyleIdx="3" presStyleCnt="4"/>
      <dgm:spPr/>
      <dgm:t>
        <a:bodyPr/>
        <a:lstStyle/>
        <a:p>
          <a:endParaRPr lang="en-US"/>
        </a:p>
      </dgm:t>
    </dgm:pt>
    <dgm:pt modelId="{17EB3997-802F-4B9C-8268-1770C206EAD4}" type="pres">
      <dgm:prSet presAssocID="{7CE44014-F5F1-4600-91D2-0EB1EFD88C01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669CD2-A33B-4823-A884-31AF1C170104}" type="presOf" srcId="{B0DA2855-B8CA-48F2-8056-8ED8A2230DE6}" destId="{22B16CD9-0CE1-401F-9263-AE559A216175}" srcOrd="0" destOrd="0" presId="urn:microsoft.com/office/officeart/2005/8/layout/hierarchy3"/>
    <dgm:cxn modelId="{02F97ED5-A2DA-4B55-8819-4CE5F739654B}" type="presOf" srcId="{F56051D5-16CD-46F0-AA0B-DCB490B58928}" destId="{F3F2D46D-40CE-4227-95C1-37705A0E805C}" srcOrd="1" destOrd="0" presId="urn:microsoft.com/office/officeart/2005/8/layout/hierarchy3"/>
    <dgm:cxn modelId="{CF176D1E-1240-414C-B23F-AF4DF045A3F8}" srcId="{F56051D5-16CD-46F0-AA0B-DCB490B58928}" destId="{DBFC6DE2-D080-408A-A3AE-F3C93E4F463B}" srcOrd="0" destOrd="0" parTransId="{E46EB1D5-7725-4056-9369-85F690857213}" sibTransId="{BD3D604E-224F-4C8F-9406-FB1E9D96D8AF}"/>
    <dgm:cxn modelId="{A59C38EA-C898-4F65-A9AC-51D07D348FAA}" type="presOf" srcId="{97015F51-6AA7-446F-B3ED-6D7580F86A91}" destId="{78068BBF-5CFD-4C37-8EAF-FCF0FEF524A9}" srcOrd="0" destOrd="0" presId="urn:microsoft.com/office/officeart/2005/8/layout/hierarchy3"/>
    <dgm:cxn modelId="{7526B8A5-D3DE-4F89-9134-3DF53A563844}" type="presOf" srcId="{C13E6F7C-8D45-4BA8-8430-04CEB82DC244}" destId="{9EF63C14-E00D-478B-AD4B-C82893A1766F}" srcOrd="0" destOrd="0" presId="urn:microsoft.com/office/officeart/2005/8/layout/hierarchy3"/>
    <dgm:cxn modelId="{3608F45B-5011-434D-958A-BBC8C7C33088}" type="presOf" srcId="{252A6FF6-9650-4ACD-B786-C070A7CFD5B8}" destId="{E3C9D3E1-A31E-4329-B405-A90B84318B19}" srcOrd="0" destOrd="0" presId="urn:microsoft.com/office/officeart/2005/8/layout/hierarchy3"/>
    <dgm:cxn modelId="{C453CEFE-50E2-4B20-B855-B12557BF6080}" type="presOf" srcId="{7CE44014-F5F1-4600-91D2-0EB1EFD88C01}" destId="{17EB3997-802F-4B9C-8268-1770C206EAD4}" srcOrd="0" destOrd="0" presId="urn:microsoft.com/office/officeart/2005/8/layout/hierarchy3"/>
    <dgm:cxn modelId="{AE360B31-83B9-4A4E-96E9-BF8C5770229D}" srcId="{252A6FF6-9650-4ACD-B786-C070A7CFD5B8}" destId="{628F211F-E0DF-4D3A-AA01-C477015F4353}" srcOrd="1" destOrd="0" parTransId="{819DD9B7-6DE7-4ED6-AAA4-5E2BA72A47E0}" sibTransId="{A8D0B00F-AE33-4619-A4CE-90D4DE65224F}"/>
    <dgm:cxn modelId="{2D47445D-D2A1-4637-B160-C2F818FFA540}" type="presOf" srcId="{E46EB1D5-7725-4056-9369-85F690857213}" destId="{DCA2280E-8525-4649-BD60-E1DC7539AC41}" srcOrd="0" destOrd="0" presId="urn:microsoft.com/office/officeart/2005/8/layout/hierarchy3"/>
    <dgm:cxn modelId="{2A24A79B-CE5B-450F-8B4D-4EB2EE5B344A}" srcId="{252A6FF6-9650-4ACD-B786-C070A7CFD5B8}" destId="{F56051D5-16CD-46F0-AA0B-DCB490B58928}" srcOrd="0" destOrd="0" parTransId="{191E3846-D72D-4F2A-9FBB-4D9E79390117}" sibTransId="{CAFE6F86-A354-426A-BA73-21B4DA0CFF5F}"/>
    <dgm:cxn modelId="{C5B35754-7D8F-4BA8-9729-361A060C817F}" type="presOf" srcId="{F56051D5-16CD-46F0-AA0B-DCB490B58928}" destId="{C298FBD8-C337-4E64-B84E-F003F01A26E2}" srcOrd="0" destOrd="0" presId="urn:microsoft.com/office/officeart/2005/8/layout/hierarchy3"/>
    <dgm:cxn modelId="{655D1C1B-3A91-4C29-93CE-C376127A3689}" type="presOf" srcId="{628F211F-E0DF-4D3A-AA01-C477015F4353}" destId="{0A90490F-F440-451F-A424-D9E1D8B23362}" srcOrd="0" destOrd="0" presId="urn:microsoft.com/office/officeart/2005/8/layout/hierarchy3"/>
    <dgm:cxn modelId="{CBF760EC-E0FB-4A10-951B-C746D8597EA2}" type="presOf" srcId="{628F211F-E0DF-4D3A-AA01-C477015F4353}" destId="{1A97289C-AB4A-490C-94FF-2A453EDDB7D9}" srcOrd="1" destOrd="0" presId="urn:microsoft.com/office/officeart/2005/8/layout/hierarchy3"/>
    <dgm:cxn modelId="{5B8A4081-E474-4982-83C0-8D34D38DD2DD}" srcId="{628F211F-E0DF-4D3A-AA01-C477015F4353}" destId="{7CE44014-F5F1-4600-91D2-0EB1EFD88C01}" srcOrd="0" destOrd="0" parTransId="{FDE89A03-034F-4AFD-9F46-690B0E464EE5}" sibTransId="{7B06D0DB-39A1-4D50-8C70-645D53D2C429}"/>
    <dgm:cxn modelId="{EF6475AB-16E6-46AE-9CDE-106DC465F516}" srcId="{F56051D5-16CD-46F0-AA0B-DCB490B58928}" destId="{2D8613D3-55AC-4917-90EC-96074477AB96}" srcOrd="1" destOrd="0" parTransId="{C13E6F7C-8D45-4BA8-8430-04CEB82DC244}" sibTransId="{E9103BD1-4E7F-4497-BC35-CC04C4675FC0}"/>
    <dgm:cxn modelId="{FAB1FD77-A992-4309-9155-34AF339DB7D4}" type="presOf" srcId="{2D8613D3-55AC-4917-90EC-96074477AB96}" destId="{9E63FE44-1BF8-4B56-81C9-F066494E7BF3}" srcOrd="0" destOrd="0" presId="urn:microsoft.com/office/officeart/2005/8/layout/hierarchy3"/>
    <dgm:cxn modelId="{724A182C-DD78-4C67-9EFF-3323C455F0E8}" type="presOf" srcId="{FDE89A03-034F-4AFD-9F46-690B0E464EE5}" destId="{30EB0295-4161-4F10-BB58-762586D3FB07}" srcOrd="0" destOrd="0" presId="urn:microsoft.com/office/officeart/2005/8/layout/hierarchy3"/>
    <dgm:cxn modelId="{54B2A51F-96C5-4AC1-9FF6-7FC212BDCE49}" type="presOf" srcId="{DBFC6DE2-D080-408A-A3AE-F3C93E4F463B}" destId="{D61C6D6A-8AB6-4B80-9A96-B1D1710F4E21}" srcOrd="0" destOrd="0" presId="urn:microsoft.com/office/officeart/2005/8/layout/hierarchy3"/>
    <dgm:cxn modelId="{822BF073-7302-4494-9ECD-B108ABA6E879}" srcId="{F56051D5-16CD-46F0-AA0B-DCB490B58928}" destId="{B0DA2855-B8CA-48F2-8056-8ED8A2230DE6}" srcOrd="2" destOrd="0" parTransId="{97015F51-6AA7-446F-B3ED-6D7580F86A91}" sibTransId="{37F8D27A-B0AE-421B-8CE9-FBFEAAE2E392}"/>
    <dgm:cxn modelId="{A1B32BD5-0E93-498F-BB38-2284D5EF8237}" type="presParOf" srcId="{E3C9D3E1-A31E-4329-B405-A90B84318B19}" destId="{7F9BD917-AA48-4956-AB5E-1AFF75E5F801}" srcOrd="0" destOrd="0" presId="urn:microsoft.com/office/officeart/2005/8/layout/hierarchy3"/>
    <dgm:cxn modelId="{9165D8FB-27B4-4D73-BFDB-B68EBD521FE9}" type="presParOf" srcId="{7F9BD917-AA48-4956-AB5E-1AFF75E5F801}" destId="{7AA326A7-0BCF-4C01-A520-AF1149BE15A4}" srcOrd="0" destOrd="0" presId="urn:microsoft.com/office/officeart/2005/8/layout/hierarchy3"/>
    <dgm:cxn modelId="{2B001470-A879-48CA-84A3-34980C00CF94}" type="presParOf" srcId="{7AA326A7-0BCF-4C01-A520-AF1149BE15A4}" destId="{C298FBD8-C337-4E64-B84E-F003F01A26E2}" srcOrd="0" destOrd="0" presId="urn:microsoft.com/office/officeart/2005/8/layout/hierarchy3"/>
    <dgm:cxn modelId="{091E0755-4945-4BA4-A26C-82EFE4278195}" type="presParOf" srcId="{7AA326A7-0BCF-4C01-A520-AF1149BE15A4}" destId="{F3F2D46D-40CE-4227-95C1-37705A0E805C}" srcOrd="1" destOrd="0" presId="urn:microsoft.com/office/officeart/2005/8/layout/hierarchy3"/>
    <dgm:cxn modelId="{F32267A6-881E-406B-9C84-7B469B4EE496}" type="presParOf" srcId="{7F9BD917-AA48-4956-AB5E-1AFF75E5F801}" destId="{93608D05-00AA-43AA-BD71-09B5248590A4}" srcOrd="1" destOrd="0" presId="urn:microsoft.com/office/officeart/2005/8/layout/hierarchy3"/>
    <dgm:cxn modelId="{7D1C7377-18CC-45C9-904E-50C8921F383A}" type="presParOf" srcId="{93608D05-00AA-43AA-BD71-09B5248590A4}" destId="{DCA2280E-8525-4649-BD60-E1DC7539AC41}" srcOrd="0" destOrd="0" presId="urn:microsoft.com/office/officeart/2005/8/layout/hierarchy3"/>
    <dgm:cxn modelId="{377505DB-5DEE-447C-AE09-9845756FCF6E}" type="presParOf" srcId="{93608D05-00AA-43AA-BD71-09B5248590A4}" destId="{D61C6D6A-8AB6-4B80-9A96-B1D1710F4E21}" srcOrd="1" destOrd="0" presId="urn:microsoft.com/office/officeart/2005/8/layout/hierarchy3"/>
    <dgm:cxn modelId="{8A1016B2-70A5-4C45-9A01-D1CF7DAAD3B2}" type="presParOf" srcId="{93608D05-00AA-43AA-BD71-09B5248590A4}" destId="{9EF63C14-E00D-478B-AD4B-C82893A1766F}" srcOrd="2" destOrd="0" presId="urn:microsoft.com/office/officeart/2005/8/layout/hierarchy3"/>
    <dgm:cxn modelId="{94CD54D3-2D57-4A66-B1CE-7F920F44E100}" type="presParOf" srcId="{93608D05-00AA-43AA-BD71-09B5248590A4}" destId="{9E63FE44-1BF8-4B56-81C9-F066494E7BF3}" srcOrd="3" destOrd="0" presId="urn:microsoft.com/office/officeart/2005/8/layout/hierarchy3"/>
    <dgm:cxn modelId="{CBB2636E-9099-45D8-91D7-AFB43215B298}" type="presParOf" srcId="{93608D05-00AA-43AA-BD71-09B5248590A4}" destId="{78068BBF-5CFD-4C37-8EAF-FCF0FEF524A9}" srcOrd="4" destOrd="0" presId="urn:microsoft.com/office/officeart/2005/8/layout/hierarchy3"/>
    <dgm:cxn modelId="{B667E079-A42A-4046-9768-9166FFFC56A5}" type="presParOf" srcId="{93608D05-00AA-43AA-BD71-09B5248590A4}" destId="{22B16CD9-0CE1-401F-9263-AE559A216175}" srcOrd="5" destOrd="0" presId="urn:microsoft.com/office/officeart/2005/8/layout/hierarchy3"/>
    <dgm:cxn modelId="{0ECCA10E-E135-4513-9FA0-9F9F60D7FD39}" type="presParOf" srcId="{E3C9D3E1-A31E-4329-B405-A90B84318B19}" destId="{3E686308-23E3-488A-BF27-9FE94F3C153F}" srcOrd="1" destOrd="0" presId="urn:microsoft.com/office/officeart/2005/8/layout/hierarchy3"/>
    <dgm:cxn modelId="{E4AE4ABA-9185-4FFB-809A-CD1E8DEBD4B6}" type="presParOf" srcId="{3E686308-23E3-488A-BF27-9FE94F3C153F}" destId="{4FB654AD-E579-45D2-9CEA-1648F9863F1E}" srcOrd="0" destOrd="0" presId="urn:microsoft.com/office/officeart/2005/8/layout/hierarchy3"/>
    <dgm:cxn modelId="{D0B86F14-7D66-4222-9D1D-5D0472230699}" type="presParOf" srcId="{4FB654AD-E579-45D2-9CEA-1648F9863F1E}" destId="{0A90490F-F440-451F-A424-D9E1D8B23362}" srcOrd="0" destOrd="0" presId="urn:microsoft.com/office/officeart/2005/8/layout/hierarchy3"/>
    <dgm:cxn modelId="{4F288C26-341F-4554-ACFF-09128D137283}" type="presParOf" srcId="{4FB654AD-E579-45D2-9CEA-1648F9863F1E}" destId="{1A97289C-AB4A-490C-94FF-2A453EDDB7D9}" srcOrd="1" destOrd="0" presId="urn:microsoft.com/office/officeart/2005/8/layout/hierarchy3"/>
    <dgm:cxn modelId="{C2FFE4C2-44B8-4F38-8ED0-E75D229F579C}" type="presParOf" srcId="{3E686308-23E3-488A-BF27-9FE94F3C153F}" destId="{1A28C983-EC7C-4233-ACDD-04C0CB606076}" srcOrd="1" destOrd="0" presId="urn:microsoft.com/office/officeart/2005/8/layout/hierarchy3"/>
    <dgm:cxn modelId="{187AFEBF-0C73-473C-B2D2-BB2C827C81A4}" type="presParOf" srcId="{1A28C983-EC7C-4233-ACDD-04C0CB606076}" destId="{30EB0295-4161-4F10-BB58-762586D3FB07}" srcOrd="0" destOrd="0" presId="urn:microsoft.com/office/officeart/2005/8/layout/hierarchy3"/>
    <dgm:cxn modelId="{BF7B62C8-8C5F-4AC1-85DD-B9ED17EA6859}" type="presParOf" srcId="{1A28C983-EC7C-4233-ACDD-04C0CB606076}" destId="{17EB3997-802F-4B9C-8268-1770C206EAD4}" srcOrd="1" destOrd="0" presId="urn:microsoft.com/office/officeart/2005/8/layout/hierarchy3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6AD7B1C-3416-48BB-9B84-3B058D2A7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426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9B84C4-6BE9-4DCF-8C29-0A44F6817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B84C4-6BE9-4DCF-8C29-0A44F68178B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3F1D02-4C25-44B7-BBF7-B0CF0B93F879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6426"/>
            <a:ext cx="5140960" cy="41830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B87F3B-E6C0-4658-8148-E3C11D09BEE7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703762" cy="3527425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8176"/>
            <a:ext cx="5140960" cy="41433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93C48-31BC-4A2C-B7AA-2F71833A55D3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703762" cy="352742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8176"/>
            <a:ext cx="5140960" cy="41433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B9AFF-93AF-4A17-95BA-6F7B7F0976CA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0563"/>
            <a:ext cx="4703762" cy="3527425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48176"/>
            <a:ext cx="5140960" cy="414337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630F5-DB7E-419D-BCE1-94D0A65692E1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F047-A12D-4994-A835-C6CB6CC78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486E9-0D3C-460B-A765-6757D27B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C2E00-7615-41F2-A009-665A00583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CB1A-7BF5-4756-BDA1-0B08DA9A1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CB009-BBAB-4F8F-817A-ACDAEB1B8B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9E1CC-63FE-4DD9-B683-C450742E4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8B3C9-734A-4777-9108-EA465C7F9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162CE-DC1D-474A-9572-89622FC9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BFD1-8585-44B5-AC3F-19046C694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9A3EC-0E6D-4E20-9C79-ABE32533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E1BD9-7D37-4FBB-8005-1427536D3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25339-1E5C-4711-8E0C-6D7E7022B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C183E-38E0-4ACF-8A67-624CA3390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6D331-EECA-4B1F-B96B-E6CFBEE44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8337F-977F-4129-9FBA-83F977A77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A194121-E4FA-4850-A787-4D8F36AE8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8" descr="top_green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ndnet.com/products/TPL-202E.htm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ndnet.com/products/TPL-202E.htm" TargetMode="Externa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ndnet.com/products/TPL-202E.htm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hyperlink" Target="http://www.trendnet.com/products/TPL-202E.htm" TargetMode="Externa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8.jpeg"/><Relationship Id="rId7" Type="http://schemas.openxmlformats.org/officeDocument/2006/relationships/diagramColors" Target="../diagrams/colors4.xml"/><Relationship Id="rId2" Type="http://schemas.openxmlformats.org/officeDocument/2006/relationships/hyperlink" Target="http://www.powerlinenetworking.co.uk/content/view/45/57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5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E.MaN\My%20Documents\TRENDnet\South%20Africa\Updated\TV-IP301W2.mpg" TargetMode="External"/><Relationship Id="rId1" Type="http://schemas.openxmlformats.org/officeDocument/2006/relationships/video" Target="file:///C:\Documents%20and%20Settings\E.MaN\My%20Documents\TRENDnet\South%20Africa\Updated\Pan%20and%20Tilt.mpg" TargetMode="Externa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jpeg"/><Relationship Id="rId9" Type="http://schemas.openxmlformats.org/officeDocument/2006/relationships/image" Target="../media/image17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Documents and Settings\Brian\My Documents\My Pictures\Trendnet Wallpapers\1280x1024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345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 w="0" cap="rnd" cmpd="sng">
                  <a:noFill/>
                  <a:prstDash val="solid"/>
                  <a:round/>
                </a:ln>
                <a:solidFill>
                  <a:schemeClr val="bg1"/>
                </a:solidFill>
                <a:effectLst>
                  <a:outerShdw blurRad="50800" dist="76200" dir="13500000" algn="br" rotWithShape="0">
                    <a:prstClr val="black">
                      <a:alpha val="61000"/>
                    </a:prstClr>
                  </a:outerShdw>
                </a:effectLst>
              </a:rPr>
              <a:t>TRENDnet Hot Technology Presentation</a:t>
            </a:r>
            <a:endParaRPr lang="en-US" b="1" dirty="0">
              <a:ln w="0" cap="rnd" cmpd="sng">
                <a:noFill/>
                <a:prstDash val="solid"/>
                <a:round/>
              </a:ln>
              <a:solidFill>
                <a:schemeClr val="bg1"/>
              </a:solidFill>
              <a:effectLst>
                <a:outerShdw blurRad="50800" dist="76200" dir="13500000" algn="br" rotWithShape="0">
                  <a:prstClr val="black">
                    <a:alpha val="61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TRENDnet Technology Conference</a:t>
            </a:r>
          </a:p>
          <a:p>
            <a:r>
              <a:rPr lang="en-US" sz="28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May 17 - 18, 2007</a:t>
            </a:r>
          </a:p>
          <a:p>
            <a:r>
              <a:rPr lang="en-US" sz="28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Miami, Florida, USA</a:t>
            </a:r>
            <a:endParaRPr lang="en-US" sz="28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724150" y="2305050"/>
            <a:ext cx="6419850" cy="2600325"/>
          </a:xfrm>
        </p:spPr>
        <p:txBody>
          <a:bodyPr/>
          <a:lstStyle/>
          <a:p>
            <a:pPr eaLnBrk="1" hangingPunct="1"/>
            <a:r>
              <a:rPr lang="en-US" sz="8800" i="1" dirty="0" smtClean="0">
                <a:solidFill>
                  <a:schemeClr val="tx1"/>
                </a:solidFill>
              </a:rPr>
              <a:t>Super G</a:t>
            </a:r>
            <a:br>
              <a:rPr lang="en-US" sz="8800" i="1" dirty="0" smtClean="0">
                <a:solidFill>
                  <a:schemeClr val="tx1"/>
                </a:solidFill>
              </a:rPr>
            </a:br>
            <a:r>
              <a:rPr lang="en-US" sz="8800" i="1" dirty="0" smtClean="0">
                <a:solidFill>
                  <a:schemeClr val="tx1"/>
                </a:solidFill>
              </a:rPr>
              <a:t>108Mbps</a:t>
            </a:r>
          </a:p>
        </p:txBody>
      </p:sp>
      <p:pic>
        <p:nvPicPr>
          <p:cNvPr id="3" name="Picture 2" descr="C:\Documents and Settings\Brian\My Documents\My Projects\Trendnet\Assets\Product Logos - JPEG\wirel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801813"/>
            <a:ext cx="3260725" cy="3254375"/>
          </a:xfrm>
          <a:prstGeom prst="rect">
            <a:avLst/>
          </a:prstGeom>
          <a:noFill/>
        </p:spPr>
      </p:pic>
      <p:pic>
        <p:nvPicPr>
          <p:cNvPr id="44033" name="Picture 1" descr="C:\Documents and Settings\Brian\My Documents\My Projects\Trendnet\Assets\ProductFamilyLogos\logo_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5172074"/>
            <a:ext cx="792733" cy="1323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7315200" cy="533400"/>
          </a:xfrm>
        </p:spPr>
        <p:txBody>
          <a:bodyPr/>
          <a:lstStyle/>
          <a:p>
            <a:pPr eaLnBrk="1" hangingPunct="1"/>
            <a:r>
              <a:rPr lang="en-US" sz="4000" b="1" smtClean="0"/>
              <a:t>TRENDnet Advanced Wireless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133600"/>
            <a:ext cx="6400800" cy="2971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108Mbps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Meet or Exceed Wired Speeds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Satisfy Multimedia Applications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Voice/Music/Movies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Large File Transfers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  <p:pic>
        <p:nvPicPr>
          <p:cNvPr id="12292" name="Picture 4" descr="Wireless Catalo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24125" y="5457825"/>
            <a:ext cx="4652963" cy="773113"/>
          </a:xfrm>
        </p:spPr>
      </p:pic>
      <p:pic>
        <p:nvPicPr>
          <p:cNvPr id="12293" name="Picture 5" descr="Atheros Log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781800" y="1905000"/>
            <a:ext cx="1565275" cy="1600200"/>
          </a:xfrm>
        </p:spPr>
      </p:pic>
      <p:graphicFrame>
        <p:nvGraphicFramePr>
          <p:cNvPr id="179224" name="Group 24"/>
          <p:cNvGraphicFramePr>
            <a:graphicFrameLocks noGrp="1"/>
          </p:cNvGraphicFramePr>
          <p:nvPr/>
        </p:nvGraphicFramePr>
        <p:xfrm>
          <a:off x="4800600" y="4038600"/>
          <a:ext cx="3657600" cy="800100"/>
        </p:xfrm>
        <a:graphic>
          <a:graphicData uri="http://schemas.openxmlformats.org/drawingml/2006/table">
            <a:tbl>
              <a:tblPr/>
              <a:tblGrid>
                <a:gridCol w="1524000"/>
                <a:gridCol w="2133600"/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Technology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Frequency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Super 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5" name="Text Box 26"/>
          <p:cNvSpPr txBox="1">
            <a:spLocks noChangeArrowheads="1"/>
          </p:cNvSpPr>
          <p:nvPr/>
        </p:nvSpPr>
        <p:spPr bwMode="auto">
          <a:xfrm>
            <a:off x="-406400" y="1490663"/>
            <a:ext cx="3581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u="sng"/>
              <a:t>Super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Performance Technology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95300" y="1724025"/>
          <a:ext cx="8229600" cy="43027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914525"/>
                <a:gridCol w="3200400"/>
                <a:gridCol w="311467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Characteristics</a:t>
                      </a:r>
                      <a:endParaRPr lang="en-US" dirty="0"/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Benefits</a:t>
                      </a:r>
                      <a:endParaRPr lang="en-US" dirty="0"/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i="1" dirty="0" smtClean="0"/>
                        <a:t>Bursting</a:t>
                      </a:r>
                      <a:endParaRPr lang="en-US" sz="22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More</a:t>
                      </a:r>
                      <a:r>
                        <a:rPr lang="en-US" baseline="0" dirty="0" smtClean="0"/>
                        <a:t> Data per Given Time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Increased Throughput</a:t>
                      </a:r>
                    </a:p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Overhead</a:t>
                      </a:r>
                      <a:r>
                        <a:rPr lang="en-US" baseline="0" dirty="0" smtClean="0"/>
                        <a:t> Reduction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i="1" dirty="0" smtClean="0"/>
                        <a:t>Compression</a:t>
                      </a:r>
                      <a:endParaRPr lang="en-US" sz="22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Real-time Hardware Data Compression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Compressed Frames</a:t>
                      </a:r>
                    </a:p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No Impact on Host Processor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i="1" dirty="0" smtClean="0"/>
                        <a:t>Fast Frame</a:t>
                      </a:r>
                      <a:endParaRPr lang="en-US" sz="22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Frame Aggregation</a:t>
                      </a:r>
                    </a:p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Timing</a:t>
                      </a:r>
                      <a:r>
                        <a:rPr lang="en-US" baseline="0" dirty="0" smtClean="0"/>
                        <a:t> Modifications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Increase Throughput</a:t>
                      </a:r>
                    </a:p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Transmit More Data per Frame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i="1" dirty="0" smtClean="0"/>
                        <a:t>Dynamic Turbo</a:t>
                      </a:r>
                      <a:endParaRPr lang="en-US" sz="2200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Similar than </a:t>
                      </a:r>
                      <a:r>
                        <a:rPr lang="en-US" dirty="0" err="1" smtClean="0"/>
                        <a:t>Trunking</a:t>
                      </a:r>
                      <a:r>
                        <a:rPr lang="en-US" dirty="0" smtClean="0"/>
                        <a:t> in Switches</a:t>
                      </a:r>
                    </a:p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dirty="0" smtClean="0"/>
                        <a:t>Dual</a:t>
                      </a:r>
                      <a:r>
                        <a:rPr lang="en-US" baseline="0" dirty="0" smtClean="0"/>
                        <a:t> Wireless Channels</a:t>
                      </a:r>
                    </a:p>
                    <a:p>
                      <a:pPr marL="342900" indent="-342900">
                        <a:buFont typeface="Wingdings" pitchFamily="2" charset="2"/>
                        <a:buChar char="§"/>
                      </a:pPr>
                      <a:r>
                        <a:rPr lang="en-US" baseline="0" dirty="0" smtClean="0"/>
                        <a:t>Adjust Bandwidth Utilization Accordingly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dirty="0" smtClean="0"/>
                        <a:t>Maximize</a:t>
                      </a:r>
                      <a:r>
                        <a:rPr lang="en-US" baseline="0" dirty="0" smtClean="0"/>
                        <a:t> Bandwidth using Multiple Channels</a:t>
                      </a:r>
                    </a:p>
                    <a:p>
                      <a:pPr marL="342900" indent="-342900">
                        <a:buFont typeface="Wingdings" pitchFamily="2" charset="2"/>
                        <a:buChar char="q"/>
                      </a:pPr>
                      <a:r>
                        <a:rPr lang="en-US" baseline="0" dirty="0" smtClean="0"/>
                        <a:t>Environment Aware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blipFill dpi="0" rotWithShape="1">
                      <a:blip r:embed="rId2">
                        <a:alphaModFix amt="31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Universal Wireless Coverage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1" y="1381124"/>
            <a:ext cx="3733800" cy="5086351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Superior Wireless Coverage</a:t>
            </a:r>
          </a:p>
          <a:p>
            <a:pPr eaLnBrk="1" hangingPunct="1"/>
            <a:r>
              <a:rPr lang="en-US" sz="2800" dirty="0" smtClean="0"/>
              <a:t>Maintain High Data Communication Throughput</a:t>
            </a:r>
          </a:p>
          <a:p>
            <a:pPr eaLnBrk="1" hangingPunct="1"/>
            <a:r>
              <a:rPr lang="en-US" sz="2800" dirty="0" smtClean="0"/>
              <a:t>Eliminate Indoor Dead Spots</a:t>
            </a:r>
          </a:p>
          <a:p>
            <a:pPr eaLnBrk="1" hangingPunct="1"/>
            <a:r>
              <a:rPr lang="en-US" sz="2800" dirty="0" smtClean="0"/>
              <a:t>Interoperable With Existing Wireless Standards</a:t>
            </a:r>
          </a:p>
        </p:txBody>
      </p:sp>
      <p:pic>
        <p:nvPicPr>
          <p:cNvPr id="153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48124" y="1619249"/>
            <a:ext cx="4848226" cy="3810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XR Technology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0050" y="1354138"/>
            <a:ext cx="497205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Enhanced Receive Sensitivity</a:t>
            </a:r>
          </a:p>
          <a:p>
            <a:pPr eaLnBrk="1" hangingPunct="1"/>
            <a:r>
              <a:rPr lang="en-US" sz="2400" smtClean="0"/>
              <a:t>Longer Outdoor Range and No Indoor Dead Spots</a:t>
            </a:r>
          </a:p>
          <a:p>
            <a:pPr eaLnBrk="1" hangingPunct="1"/>
            <a:r>
              <a:rPr lang="en-US" sz="2400" smtClean="0"/>
              <a:t>Transparent Operation</a:t>
            </a:r>
          </a:p>
          <a:p>
            <a:pPr lvl="1" eaLnBrk="1" hangingPunct="1"/>
            <a:r>
              <a:rPr lang="en-US" sz="2000" i="1" smtClean="0"/>
              <a:t>No End User Configurations</a:t>
            </a:r>
          </a:p>
          <a:p>
            <a:pPr lvl="1" eaLnBrk="1" hangingPunct="1"/>
            <a:r>
              <a:rPr lang="en-US" sz="2000" i="1" smtClean="0"/>
              <a:t>Freedom to Enjoy Wireless Connectivity In All Of Your Favorite Locations</a:t>
            </a:r>
          </a:p>
          <a:p>
            <a:pPr lvl="1" eaLnBrk="1" hangingPunct="1">
              <a:buFontTx/>
              <a:buNone/>
            </a:pPr>
            <a:endParaRPr lang="en-US" sz="2000" i="1" smtClean="0"/>
          </a:p>
        </p:txBody>
      </p:sp>
      <p:pic>
        <p:nvPicPr>
          <p:cNvPr id="18436" name="Picture 4" descr="super g home cover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572125" y="1362075"/>
            <a:ext cx="3271838" cy="4419600"/>
          </a:xfrm>
        </p:spPr>
      </p:pic>
      <p:pic>
        <p:nvPicPr>
          <p:cNvPr id="18437" name="Picture 5" descr="super g cover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4171950"/>
            <a:ext cx="283527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914400"/>
            <a:ext cx="7315200" cy="5334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Performance Comparison</a:t>
            </a:r>
          </a:p>
        </p:txBody>
      </p:sp>
      <p:pic>
        <p:nvPicPr>
          <p:cNvPr id="26625" name="Picture 1" descr="C:\Documents and Settings\Brian\My Documents\My Projects\Trendnet\Miami Conference\Product Images\Atheros_Wireless_Perform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24" y="1643063"/>
            <a:ext cx="8721040" cy="4652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Super G Adapters</a:t>
            </a:r>
          </a:p>
        </p:txBody>
      </p:sp>
      <p:graphicFrame>
        <p:nvGraphicFramePr>
          <p:cNvPr id="309346" name="Group 98"/>
          <p:cNvGraphicFramePr>
            <a:graphicFrameLocks noGrp="1"/>
          </p:cNvGraphicFramePr>
          <p:nvPr>
            <p:ph idx="1"/>
          </p:nvPr>
        </p:nvGraphicFramePr>
        <p:xfrm>
          <a:off x="292100" y="2006600"/>
          <a:ext cx="8577263" cy="4257677"/>
        </p:xfrm>
        <a:graphic>
          <a:graphicData uri="http://schemas.openxmlformats.org/drawingml/2006/table">
            <a:tbl>
              <a:tblPr/>
              <a:tblGrid>
                <a:gridCol w="2082800"/>
                <a:gridCol w="1722438"/>
                <a:gridCol w="1524000"/>
                <a:gridCol w="1624012"/>
                <a:gridCol w="1624013"/>
              </a:tblGrid>
              <a:tr h="1016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TEW-441PC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TEW-443PI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TEW-444UB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TEW-445UB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Product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 Card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PCI Card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USB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USB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802.11b/g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XR Technology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108Mbps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Detachable Antennas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81" name="Picture 92" descr="tew-441P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1900" y="2133600"/>
            <a:ext cx="146367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82" name="Picture 93" descr="tew-443pi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8300" y="2070100"/>
            <a:ext cx="13303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83" name="Picture 94" descr="tew-444u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2171700"/>
            <a:ext cx="13525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84" name="Picture 96" descr="TEW-445UB_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0300" y="2057400"/>
            <a:ext cx="10620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1" name="Picture 1" descr="C:\Documents and Settings\Brian\My Documents\My Projects\Trendnet\Assets\ProductFamilyLogos\logo_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" y="2114549"/>
            <a:ext cx="762000" cy="1272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Super G AP/Router</a:t>
            </a:r>
          </a:p>
        </p:txBody>
      </p:sp>
      <p:graphicFrame>
        <p:nvGraphicFramePr>
          <p:cNvPr id="307365" name="Group 165"/>
          <p:cNvGraphicFramePr>
            <a:graphicFrameLocks noGrp="1"/>
          </p:cNvGraphicFramePr>
          <p:nvPr>
            <p:ph sz="half" idx="2"/>
          </p:nvPr>
        </p:nvGraphicFramePr>
        <p:xfrm>
          <a:off x="419100" y="1905000"/>
          <a:ext cx="8509000" cy="4470400"/>
        </p:xfrm>
        <a:graphic>
          <a:graphicData uri="http://schemas.openxmlformats.org/drawingml/2006/table">
            <a:tbl>
              <a:tblPr/>
              <a:tblGrid>
                <a:gridCol w="1511300"/>
                <a:gridCol w="2425700"/>
                <a:gridCol w="2273300"/>
                <a:gridCol w="2298700"/>
              </a:tblGrid>
              <a:tr h="10922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TEW-450APB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TEW-452BRP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TEW-453APB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Product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AP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Router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AP HotSpot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802.11b/g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XR Technology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108Mbps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Bridge/Repeater Modes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Detachable Antennas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54" name="Picture 5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7900" y="1981200"/>
            <a:ext cx="9128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55" name="Picture 57" descr="TEW-450APB_d1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0500" y="2032000"/>
            <a:ext cx="941388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56" name="Picture 58" descr="TEW-452BRPb1_d1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3800" y="2044700"/>
            <a:ext cx="96043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C:\Documents and Settings\Brian\My Documents\My Projects\Trendnet\Assets\ProductFamilyLogos\logo_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49" y="2057399"/>
            <a:ext cx="752475" cy="1256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362200" y="5791200"/>
            <a:ext cx="4800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/>
          </a:p>
          <a:p>
            <a:pPr algn="ctr">
              <a:spcBef>
                <a:spcPct val="50000"/>
              </a:spcBef>
            </a:pPr>
            <a:endParaRPr lang="en-US" sz="2000" b="1"/>
          </a:p>
        </p:txBody>
      </p:sp>
      <p:pic>
        <p:nvPicPr>
          <p:cNvPr id="24579" name="Picture 3" descr="PP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988" y="-20638"/>
            <a:ext cx="9199563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4249" y="128885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N-Draft 1.0 300Mbps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802.11n Timeline</a:t>
            </a:r>
            <a:r>
              <a:rPr lang="en-US" smtClean="0"/>
              <a:t> 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495300" y="1397000"/>
          <a:ext cx="8172450" cy="5175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Documents and Settings\Brian\My Documents\My Projects\Trendnet\Assets\Prod_Cat_Logo\ip_camera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8013" y="4225925"/>
            <a:ext cx="1481137" cy="14796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Wireless</a:t>
            </a:r>
          </a:p>
          <a:p>
            <a:r>
              <a:rPr lang="en-US" dirty="0" err="1" smtClean="0"/>
              <a:t>Powerline</a:t>
            </a:r>
            <a:endParaRPr lang="en-US" dirty="0" smtClean="0"/>
          </a:p>
          <a:p>
            <a:r>
              <a:rPr lang="en-US" dirty="0" smtClean="0"/>
              <a:t>Web </a:t>
            </a:r>
            <a:r>
              <a:rPr lang="en-US" dirty="0" smtClean="0"/>
              <a:t>Smart Switches</a:t>
            </a:r>
          </a:p>
          <a:p>
            <a:r>
              <a:rPr lang="en-US" dirty="0" smtClean="0"/>
              <a:t>SNMP</a:t>
            </a:r>
          </a:p>
          <a:p>
            <a:r>
              <a:rPr lang="en-US" dirty="0" smtClean="0"/>
              <a:t>IP </a:t>
            </a:r>
            <a:r>
              <a:rPr lang="en-US" dirty="0" smtClean="0"/>
              <a:t>Camera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3249" name="Picture 1" descr="C:\Documents and Settings\Brian\My Documents\My Projects\Trendnet\Product Logos - JPEG\wirel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929" y="1543419"/>
            <a:ext cx="1511479" cy="1508536"/>
          </a:xfrm>
          <a:prstGeom prst="rect">
            <a:avLst/>
          </a:prstGeom>
          <a:noFill/>
        </p:spPr>
      </p:pic>
      <p:pic>
        <p:nvPicPr>
          <p:cNvPr id="53250" name="Picture 2" descr="C:\Documents and Settings\Brian\My Documents\My Projects\Trendnet\Product Logos - JPEG\power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3409" y="2673383"/>
            <a:ext cx="1499616" cy="1496802"/>
          </a:xfrm>
          <a:prstGeom prst="rect">
            <a:avLst/>
          </a:prstGeom>
          <a:noFill/>
        </p:spPr>
      </p:pic>
      <p:pic>
        <p:nvPicPr>
          <p:cNvPr id="53252" name="Picture 4" descr="C:\Documents and Settings\Brian\My Documents\My Projects\Trendnet\Product Logos - JPEG\switc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0901" y="4169464"/>
            <a:ext cx="1504632" cy="1499616"/>
          </a:xfrm>
          <a:prstGeom prst="rect">
            <a:avLst/>
          </a:prstGeom>
          <a:noFill/>
        </p:spPr>
      </p:pic>
      <p:pic>
        <p:nvPicPr>
          <p:cNvPr id="53253" name="Picture 5" descr="C:\Documents and Settings\Brian\My Documents\My Projects\Trendnet\Product Logos - JPEG\gigab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5291" y="2592668"/>
            <a:ext cx="1502543" cy="1499616"/>
          </a:xfrm>
          <a:prstGeom prst="rect">
            <a:avLst/>
          </a:prstGeom>
          <a:noFill/>
        </p:spPr>
      </p:pic>
      <p:sp>
        <p:nvSpPr>
          <p:cNvPr id="11" name="Right Arrow 10"/>
          <p:cNvSpPr/>
          <p:nvPr/>
        </p:nvSpPr>
        <p:spPr bwMode="auto">
          <a:xfrm rot="2288192">
            <a:off x="7512147" y="2603500"/>
            <a:ext cx="280361" cy="2638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2" name="Right Arrow 11"/>
          <p:cNvSpPr/>
          <p:nvPr/>
        </p:nvSpPr>
        <p:spPr bwMode="auto">
          <a:xfrm rot="7054981">
            <a:off x="8048392" y="4142711"/>
            <a:ext cx="280361" cy="2638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11427311">
            <a:off x="6686317" y="5009489"/>
            <a:ext cx="280361" cy="2638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4344011">
            <a:off x="5381393" y="4028413"/>
            <a:ext cx="280361" cy="2638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9269643">
            <a:off x="5886218" y="2523463"/>
            <a:ext cx="280361" cy="2638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N-Draft / MIMO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752600"/>
            <a:ext cx="7696200" cy="434340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Mutiple</a:t>
            </a:r>
            <a:r>
              <a:rPr lang="en-US" sz="2800" dirty="0" smtClean="0"/>
              <a:t> Input Multiple Output (MIMO)</a:t>
            </a:r>
          </a:p>
          <a:p>
            <a:pPr eaLnBrk="1" hangingPunct="1"/>
            <a:r>
              <a:rPr lang="en-US" sz="2800" dirty="0" smtClean="0"/>
              <a:t>Multiple Transmitting And Receiving Antennas</a:t>
            </a:r>
          </a:p>
        </p:txBody>
      </p:sp>
      <p:pic>
        <p:nvPicPr>
          <p:cNvPr id="29700" name="Picture 4" descr="mi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3417888"/>
            <a:ext cx="7061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802.11n Draft 1.0 Components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42924" y="1273175"/>
          <a:ext cx="7915275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C:\Documents and Settings\Brian\My Documents\My Projects\Trendnet\Miami Conference\Product Images\TEW-603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500" y="4537076"/>
            <a:ext cx="2542880" cy="2101849"/>
          </a:xfrm>
          <a:prstGeom prst="rect">
            <a:avLst/>
          </a:prstGeom>
          <a:noFill/>
        </p:spPr>
      </p:pic>
      <p:pic>
        <p:nvPicPr>
          <p:cNvPr id="60420" name="Picture 4" descr="C:\Documents and Settings\Brian\My Documents\My Projects\Trendnet\Miami Conference\Product Images\TEW-623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2889250"/>
            <a:ext cx="2428875" cy="17419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N-Draft/MIMO Antenna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Antennas</a:t>
            </a:r>
          </a:p>
          <a:p>
            <a:pPr lvl="1"/>
            <a:r>
              <a:rPr lang="en-US" dirty="0" smtClean="0"/>
              <a:t>Client Adapter</a:t>
            </a:r>
          </a:p>
          <a:p>
            <a:pPr lvl="1"/>
            <a:r>
              <a:rPr lang="en-US" dirty="0" smtClean="0"/>
              <a:t>Access Point/Router</a:t>
            </a:r>
          </a:p>
          <a:p>
            <a:r>
              <a:rPr lang="en-US" dirty="0" smtClean="0"/>
              <a:t>2 x 2</a:t>
            </a:r>
          </a:p>
          <a:p>
            <a:r>
              <a:rPr lang="en-US" dirty="0" smtClean="0"/>
              <a:t>2 x 3</a:t>
            </a:r>
          </a:p>
          <a:p>
            <a:r>
              <a:rPr lang="en-US" dirty="0" smtClean="0"/>
              <a:t>3 x 3</a:t>
            </a:r>
            <a:endParaRPr lang="en-US" dirty="0"/>
          </a:p>
        </p:txBody>
      </p:sp>
      <p:pic>
        <p:nvPicPr>
          <p:cNvPr id="60418" name="Picture 2" descr="C:\Documents and Settings\Brian\My Documents\My Projects\Trendnet\Miami Conference\Product Images\TEW-611B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1619250"/>
            <a:ext cx="2113041" cy="1876425"/>
          </a:xfrm>
          <a:prstGeom prst="rect">
            <a:avLst/>
          </a:prstGeom>
          <a:noFill/>
        </p:spPr>
      </p:pic>
      <p:pic>
        <p:nvPicPr>
          <p:cNvPr id="60422" name="Picture 6" descr="C:\Documents and Settings\Brian\My Documents\My Projects\Trendnet\Miami Conference\Product Images\TEW-630AP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6425" y="3533775"/>
            <a:ext cx="1897767" cy="1962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15975" y="720725"/>
            <a:ext cx="7772400" cy="898525"/>
          </a:xfrm>
        </p:spPr>
        <p:txBody>
          <a:bodyPr/>
          <a:lstStyle/>
          <a:p>
            <a:pPr eaLnBrk="1" hangingPunct="1"/>
            <a:r>
              <a:rPr lang="en-US" sz="4000" b="1" smtClean="0"/>
              <a:t>The Power of Three Antennas: Reliable Coverage</a:t>
            </a:r>
          </a:p>
        </p:txBody>
      </p:sp>
      <p:pic>
        <p:nvPicPr>
          <p:cNvPr id="31747" name="Picture 3" descr="TEW-631BRP (mirror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7188" y="3581400"/>
            <a:ext cx="22082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7164388" y="3429000"/>
            <a:ext cx="609600" cy="6096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6326188" y="2438400"/>
            <a:ext cx="2286000" cy="22860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6783388" y="3048000"/>
            <a:ext cx="1298575" cy="1371600"/>
          </a:xfrm>
          <a:prstGeom prst="ellips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0" y="17526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52450" y="2009775"/>
            <a:ext cx="55054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+mn-lt"/>
                <a:ea typeface="MS PGothic" pitchFamily="34" charset="-128"/>
              </a:rPr>
              <a:t>50% More Reception Power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+mn-lt"/>
                <a:ea typeface="MS PGothic" pitchFamily="34" charset="-128"/>
              </a:rPr>
              <a:t>50% More Transmission Power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+mn-lt"/>
                <a:ea typeface="MS PGothic" pitchFamily="34" charset="-128"/>
              </a:rPr>
              <a:t>Immediate 1.8dB Gain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latin typeface="+mn-lt"/>
                <a:ea typeface="MS PGothic" pitchFamily="34" charset="-128"/>
              </a:rPr>
              <a:t>Translates into Roughly 50% More Sustained Throughput over a Distance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Award Winning Products</a:t>
            </a:r>
          </a:p>
        </p:txBody>
      </p:sp>
      <p:pic>
        <p:nvPicPr>
          <p:cNvPr id="34819" name="Picture 4" descr="C:\Documents and Settings\E.MaN\Desktop\cR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320800"/>
            <a:ext cx="506412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72099" y="1271885"/>
            <a:ext cx="3581401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TEW-631BRP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Received Highest Honor From CRN Tech</a:t>
            </a:r>
          </a:p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January 2007</a:t>
            </a:r>
          </a:p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(Against D-Link, </a:t>
            </a:r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LinkSys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and </a:t>
            </a:r>
            <a:r>
              <a:rPr lang="en-US" sz="1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Netgear</a:t>
            </a:r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</a:t>
            </a:r>
            <a:r>
              <a:rPr lang="en-US" sz="4000" smtClean="0"/>
              <a:t> </a:t>
            </a:r>
            <a:r>
              <a:rPr lang="en-US" sz="4000" b="1" smtClean="0"/>
              <a:t>N-Draft Products</a:t>
            </a:r>
          </a:p>
        </p:txBody>
      </p:sp>
      <p:graphicFrame>
        <p:nvGraphicFramePr>
          <p:cNvPr id="339971" name="Group 3"/>
          <p:cNvGraphicFramePr>
            <a:graphicFrameLocks noGrp="1"/>
          </p:cNvGraphicFramePr>
          <p:nvPr>
            <p:ph idx="1"/>
          </p:nvPr>
        </p:nvGraphicFramePr>
        <p:xfrm>
          <a:off x="977900" y="1549400"/>
          <a:ext cx="7239000" cy="4778375"/>
        </p:xfrm>
        <a:graphic>
          <a:graphicData uri="http://schemas.openxmlformats.org/drawingml/2006/table">
            <a:tbl>
              <a:tblPr/>
              <a:tblGrid>
                <a:gridCol w="1765300"/>
                <a:gridCol w="1358900"/>
                <a:gridCol w="1333500"/>
                <a:gridCol w="1295400"/>
                <a:gridCol w="1485900"/>
              </a:tblGrid>
              <a:tr h="1333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TEW-631BRP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TEW-630APB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TEW-621PC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TEW-623PI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Device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Router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Access Point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 Card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PCI Adapter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WEP 64/128-bit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WPA/WP2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StreamEngine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WDS Mode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67" name="Picture 67" descr="TEW-631BRP (mirror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1587500"/>
            <a:ext cx="12398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68" name="Picture 68" descr="TEW-631BRP (mirror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1574800"/>
            <a:ext cx="12398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69" name="Picture 69" descr="TEW-621PC (mirror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800" y="1943100"/>
            <a:ext cx="10668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70" name="Picture 70" descr="tew-603pi_a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56400" y="1870075"/>
            <a:ext cx="13716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72" name="Picture 72" descr="N_300Mbps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00" y="1676400"/>
            <a:ext cx="1133475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Super Wireless Comparison</a:t>
            </a:r>
          </a:p>
        </p:txBody>
      </p:sp>
      <p:graphicFrame>
        <p:nvGraphicFramePr>
          <p:cNvPr id="200797" name="Group 93"/>
          <p:cNvGraphicFramePr>
            <a:graphicFrameLocks noGrp="1"/>
          </p:cNvGraphicFramePr>
          <p:nvPr>
            <p:ph idx="1"/>
          </p:nvPr>
        </p:nvGraphicFramePr>
        <p:xfrm>
          <a:off x="139700" y="1955800"/>
          <a:ext cx="8861425" cy="4177284"/>
        </p:xfrm>
        <a:graphic>
          <a:graphicData uri="http://schemas.openxmlformats.org/drawingml/2006/table">
            <a:tbl>
              <a:tblPr/>
              <a:tblGrid>
                <a:gridCol w="1162277"/>
                <a:gridCol w="1494356"/>
                <a:gridCol w="1632792"/>
                <a:gridCol w="2247900"/>
                <a:gridCol w="2324100"/>
              </a:tblGrid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Technology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Super 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Pre-N/MIMO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N-Draft 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Future Wireless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</a:tr>
              <a:tr h="191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Features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108Mbps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Support Bandwidth Intensive Applications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Efficient Data Throughput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Backward Compatible with 802.11b/g Standards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300Mbps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HD Streaming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StreamEngine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Exceed Wired Speeds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600Mbps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Dual Bands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11n + 11a/g/b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Gigabit Ethernet Performance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Throughput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&gt;40Mbps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&gt;60Mbps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&gt;120Mbps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&gt;200Mbps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Major Differences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XR Technology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MIMO Smart Antenna Technology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XSPAN 300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MIMO Smart Antenna Technology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Multiple HD Streaming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More Bandwidth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WiFi Overveiw</a:t>
            </a:r>
          </a:p>
        </p:txBody>
      </p:sp>
      <p:graphicFrame>
        <p:nvGraphicFramePr>
          <p:cNvPr id="357487" name="Group 111"/>
          <p:cNvGraphicFramePr>
            <a:graphicFrameLocks noGrp="1"/>
          </p:cNvGraphicFramePr>
          <p:nvPr>
            <p:ph idx="1"/>
          </p:nvPr>
        </p:nvGraphicFramePr>
        <p:xfrm>
          <a:off x="457200" y="1611313"/>
          <a:ext cx="8229600" cy="4723450"/>
        </p:xfrm>
        <a:graphic>
          <a:graphicData uri="http://schemas.openxmlformats.org/drawingml/2006/table">
            <a:tbl>
              <a:tblPr/>
              <a:tblGrid>
                <a:gridCol w="1851025"/>
                <a:gridCol w="1530350"/>
                <a:gridCol w="1746250"/>
                <a:gridCol w="1671638"/>
                <a:gridCol w="1430337"/>
              </a:tblGrid>
              <a:tr h="3603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Wireless Standards (IEEE)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802.11b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802.11g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Super G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802.11n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9445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TRENDnet Products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TEW-221PC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TEW-222CF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TEW-223PI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TEW-224UB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TEW-210APB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TEW-212APBO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TEW-421PC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TEW-423PI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TEW-430APB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TEW-432BRP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(Compatible with 802.11b)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TEW-441PC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TEW-443PI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TEW-444UB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TEW-445UB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TEW-450APB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TEW-452BRP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TEW-621PC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TEW-623PI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TEW-624UB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TEW-630APB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TEW-631BRP</a:t>
                      </a:r>
                      <a:endParaRPr kumimoji="0" lang="en-US" altLang="zh-TW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Frequency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2.4 ~ 2.4835GHz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2.4 ~ 2.497GHz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2.412 to 2.484GHz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2.412 ~ 2.472 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Modulation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DSSS, CCK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CCK, OFDM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CCK, OFDM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OFDM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Speed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Up to 11Mbps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Up to 54Mbps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  <a:cs typeface="Arial" charset="0"/>
                        </a:rPr>
                        <a:t>Up to 108Mbps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Up to 300Mbps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Throughput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4~5Mbps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20~25Mbps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  <a:cs typeface="Arial" charset="0"/>
                        </a:rPr>
                        <a:t>40Mbps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120Mbps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Channels/Non-Over Lapping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11/3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11/3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  <a:cs typeface="Arial" charset="0"/>
                        </a:rPr>
                        <a:t>11/3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11/3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WEP Encryption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64/128-bit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64/128-bit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64/128-bit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64/128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WPA Encryption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N/A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WPA/WPA2 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WPA/WPA2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  <a:cs typeface="Arial" charset="0"/>
                        </a:rPr>
                        <a:t>WPA/WPA2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Popularity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Widely Used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Widely Used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Growing Popularity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New Technology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Where to Use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Homes, Small Offices, Warehouses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Large Campus environments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</a:rPr>
                        <a:t>Multiple WLAN network environments and more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PMingLiU" pitchFamily="18" charset="-120"/>
                          <a:cs typeface="Arial" charset="0"/>
                        </a:rPr>
                        <a:t>Homes, Small Offices, Labs and Large Conference Rooms</a:t>
                      </a:r>
                      <a:endParaRPr kumimoji="0" lang="en-US" altLang="zh-TW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Atheros Platform</a:t>
            </a:r>
            <a:r>
              <a:rPr lang="en-US" smtClean="0"/>
              <a:t> </a:t>
            </a:r>
          </a:p>
        </p:txBody>
      </p:sp>
      <p:pic>
        <p:nvPicPr>
          <p:cNvPr id="37892" name="Picture 4" descr="ather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1571625"/>
            <a:ext cx="155669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TEW-631BRP (mirror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25" y="4181475"/>
            <a:ext cx="13795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EW-621PC (mirror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2525" y="5172075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tew-503p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7550" y="3581400"/>
            <a:ext cx="914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a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6125" y="4476750"/>
            <a:ext cx="6858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9" descr="mimo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04925" y="5938838"/>
            <a:ext cx="914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0" descr="l_108mbps_g_smal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91375" y="600075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1" descr="tew-444u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00875" y="5400675"/>
            <a:ext cx="990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 descr="TEW-621PC (mirror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8725" y="3571875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901" name="Group 13"/>
          <p:cNvGrpSpPr>
            <a:grpSpLocks/>
          </p:cNvGrpSpPr>
          <p:nvPr/>
        </p:nvGrpSpPr>
        <p:grpSpPr bwMode="auto">
          <a:xfrm rot="-3554446">
            <a:off x="2600325" y="4867275"/>
            <a:ext cx="1066800" cy="1066800"/>
            <a:chOff x="1536" y="3408"/>
            <a:chExt cx="672" cy="672"/>
          </a:xfrm>
        </p:grpSpPr>
        <p:sp>
          <p:nvSpPr>
            <p:cNvPr id="37927" name="Oval 14"/>
            <p:cNvSpPr>
              <a:spLocks noChangeArrowheads="1"/>
            </p:cNvSpPr>
            <p:nvPr/>
          </p:nvSpPr>
          <p:spPr bwMode="auto">
            <a:xfrm>
              <a:off x="1536" y="34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8" name="Oval 15"/>
            <p:cNvSpPr>
              <a:spLocks noChangeArrowheads="1"/>
            </p:cNvSpPr>
            <p:nvPr/>
          </p:nvSpPr>
          <p:spPr bwMode="auto">
            <a:xfrm>
              <a:off x="1632" y="350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9" name="Oval 16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0" name="Oval 17"/>
            <p:cNvSpPr>
              <a:spLocks noChangeArrowheads="1"/>
            </p:cNvSpPr>
            <p:nvPr/>
          </p:nvSpPr>
          <p:spPr bwMode="auto">
            <a:xfrm>
              <a:off x="1824" y="3696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1" name="Oval 18"/>
            <p:cNvSpPr>
              <a:spLocks noChangeArrowheads="1"/>
            </p:cNvSpPr>
            <p:nvPr/>
          </p:nvSpPr>
          <p:spPr bwMode="auto">
            <a:xfrm>
              <a:off x="1920" y="3792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2" name="Oval 19"/>
            <p:cNvSpPr>
              <a:spLocks noChangeArrowheads="1"/>
            </p:cNvSpPr>
            <p:nvPr/>
          </p:nvSpPr>
          <p:spPr bwMode="auto">
            <a:xfrm>
              <a:off x="2016" y="388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33" name="Oval 20"/>
            <p:cNvSpPr>
              <a:spLocks noChangeArrowheads="1"/>
            </p:cNvSpPr>
            <p:nvPr/>
          </p:nvSpPr>
          <p:spPr bwMode="auto">
            <a:xfrm>
              <a:off x="2112" y="398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2" name="Group 21"/>
          <p:cNvGrpSpPr>
            <a:grpSpLocks/>
          </p:cNvGrpSpPr>
          <p:nvPr/>
        </p:nvGrpSpPr>
        <p:grpSpPr bwMode="auto">
          <a:xfrm rot="-1294344">
            <a:off x="2600325" y="3876675"/>
            <a:ext cx="1066800" cy="1066800"/>
            <a:chOff x="1536" y="3408"/>
            <a:chExt cx="672" cy="672"/>
          </a:xfrm>
        </p:grpSpPr>
        <p:sp>
          <p:nvSpPr>
            <p:cNvPr id="37920" name="Oval 22"/>
            <p:cNvSpPr>
              <a:spLocks noChangeArrowheads="1"/>
            </p:cNvSpPr>
            <p:nvPr/>
          </p:nvSpPr>
          <p:spPr bwMode="auto">
            <a:xfrm>
              <a:off x="1536" y="340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1" name="Oval 23"/>
            <p:cNvSpPr>
              <a:spLocks noChangeArrowheads="1"/>
            </p:cNvSpPr>
            <p:nvPr/>
          </p:nvSpPr>
          <p:spPr bwMode="auto">
            <a:xfrm>
              <a:off x="1632" y="350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2" name="Oval 24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3" name="Oval 25"/>
            <p:cNvSpPr>
              <a:spLocks noChangeArrowheads="1"/>
            </p:cNvSpPr>
            <p:nvPr/>
          </p:nvSpPr>
          <p:spPr bwMode="auto">
            <a:xfrm>
              <a:off x="1824" y="3696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4" name="Oval 26"/>
            <p:cNvSpPr>
              <a:spLocks noChangeArrowheads="1"/>
            </p:cNvSpPr>
            <p:nvPr/>
          </p:nvSpPr>
          <p:spPr bwMode="auto">
            <a:xfrm>
              <a:off x="1920" y="3792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5" name="Oval 27"/>
            <p:cNvSpPr>
              <a:spLocks noChangeArrowheads="1"/>
            </p:cNvSpPr>
            <p:nvPr/>
          </p:nvSpPr>
          <p:spPr bwMode="auto">
            <a:xfrm>
              <a:off x="2016" y="3888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6" name="Oval 28"/>
            <p:cNvSpPr>
              <a:spLocks noChangeArrowheads="1"/>
            </p:cNvSpPr>
            <p:nvPr/>
          </p:nvSpPr>
          <p:spPr bwMode="auto">
            <a:xfrm>
              <a:off x="2112" y="3984"/>
              <a:ext cx="96" cy="9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3" name="Group 29"/>
          <p:cNvGrpSpPr>
            <a:grpSpLocks/>
          </p:cNvGrpSpPr>
          <p:nvPr/>
        </p:nvGrpSpPr>
        <p:grpSpPr bwMode="auto">
          <a:xfrm rot="-1575642">
            <a:off x="5724525" y="5019675"/>
            <a:ext cx="1066800" cy="1066800"/>
            <a:chOff x="1536" y="3408"/>
            <a:chExt cx="672" cy="672"/>
          </a:xfrm>
        </p:grpSpPr>
        <p:sp>
          <p:nvSpPr>
            <p:cNvPr id="37913" name="Oval 30"/>
            <p:cNvSpPr>
              <a:spLocks noChangeArrowheads="1"/>
            </p:cNvSpPr>
            <p:nvPr/>
          </p:nvSpPr>
          <p:spPr bwMode="auto">
            <a:xfrm>
              <a:off x="1536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4" name="Oval 31"/>
            <p:cNvSpPr>
              <a:spLocks noChangeArrowheads="1"/>
            </p:cNvSpPr>
            <p:nvPr/>
          </p:nvSpPr>
          <p:spPr bwMode="auto">
            <a:xfrm>
              <a:off x="1632" y="35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5" name="Oval 32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Oval 33"/>
            <p:cNvSpPr>
              <a:spLocks noChangeArrowheads="1"/>
            </p:cNvSpPr>
            <p:nvPr/>
          </p:nvSpPr>
          <p:spPr bwMode="auto">
            <a:xfrm>
              <a:off x="1824" y="36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7" name="Oval 34"/>
            <p:cNvSpPr>
              <a:spLocks noChangeArrowheads="1"/>
            </p:cNvSpPr>
            <p:nvPr/>
          </p:nvSpPr>
          <p:spPr bwMode="auto">
            <a:xfrm>
              <a:off x="1920" y="37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8" name="Oval 35"/>
            <p:cNvSpPr>
              <a:spLocks noChangeArrowheads="1"/>
            </p:cNvSpPr>
            <p:nvPr/>
          </p:nvSpPr>
          <p:spPr bwMode="auto">
            <a:xfrm>
              <a:off x="2016" y="38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9" name="Oval 36"/>
            <p:cNvSpPr>
              <a:spLocks noChangeArrowheads="1"/>
            </p:cNvSpPr>
            <p:nvPr/>
          </p:nvSpPr>
          <p:spPr bwMode="auto">
            <a:xfrm>
              <a:off x="2112" y="39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904" name="Group 37"/>
          <p:cNvGrpSpPr>
            <a:grpSpLocks/>
          </p:cNvGrpSpPr>
          <p:nvPr/>
        </p:nvGrpSpPr>
        <p:grpSpPr bwMode="auto">
          <a:xfrm rot="-4481114">
            <a:off x="5876925" y="3952875"/>
            <a:ext cx="1066800" cy="1066800"/>
            <a:chOff x="1536" y="3408"/>
            <a:chExt cx="672" cy="672"/>
          </a:xfrm>
        </p:grpSpPr>
        <p:sp>
          <p:nvSpPr>
            <p:cNvPr id="37906" name="Oval 38"/>
            <p:cNvSpPr>
              <a:spLocks noChangeArrowheads="1"/>
            </p:cNvSpPr>
            <p:nvPr/>
          </p:nvSpPr>
          <p:spPr bwMode="auto">
            <a:xfrm>
              <a:off x="1536" y="340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7" name="Oval 39"/>
            <p:cNvSpPr>
              <a:spLocks noChangeArrowheads="1"/>
            </p:cNvSpPr>
            <p:nvPr/>
          </p:nvSpPr>
          <p:spPr bwMode="auto">
            <a:xfrm>
              <a:off x="1632" y="350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8" name="Oval 40"/>
            <p:cNvSpPr>
              <a:spLocks noChangeArrowheads="1"/>
            </p:cNvSpPr>
            <p:nvPr/>
          </p:nvSpPr>
          <p:spPr bwMode="auto">
            <a:xfrm>
              <a:off x="1728" y="360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9" name="Oval 41"/>
            <p:cNvSpPr>
              <a:spLocks noChangeArrowheads="1"/>
            </p:cNvSpPr>
            <p:nvPr/>
          </p:nvSpPr>
          <p:spPr bwMode="auto">
            <a:xfrm>
              <a:off x="1824" y="369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en-US" sz="3200"/>
            </a:p>
          </p:txBody>
        </p:sp>
        <p:sp>
          <p:nvSpPr>
            <p:cNvPr id="37910" name="Oval 42"/>
            <p:cNvSpPr>
              <a:spLocks noChangeArrowheads="1"/>
            </p:cNvSpPr>
            <p:nvPr/>
          </p:nvSpPr>
          <p:spPr bwMode="auto">
            <a:xfrm>
              <a:off x="1920" y="379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1" name="Oval 43"/>
            <p:cNvSpPr>
              <a:spLocks noChangeArrowheads="1"/>
            </p:cNvSpPr>
            <p:nvPr/>
          </p:nvSpPr>
          <p:spPr bwMode="auto">
            <a:xfrm>
              <a:off x="2016" y="388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2" name="Oval 44"/>
            <p:cNvSpPr>
              <a:spLocks noChangeArrowheads="1"/>
            </p:cNvSpPr>
            <p:nvPr/>
          </p:nvSpPr>
          <p:spPr bwMode="auto">
            <a:xfrm>
              <a:off x="2112" y="398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7905" name="Picture 45" descr="N_300Mbps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81125" y="4181475"/>
            <a:ext cx="592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eft-Right Arrow 45"/>
          <p:cNvSpPr/>
          <p:nvPr/>
        </p:nvSpPr>
        <p:spPr bwMode="auto">
          <a:xfrm>
            <a:off x="3533775" y="1847850"/>
            <a:ext cx="1981200" cy="1047750"/>
          </a:xfrm>
          <a:prstGeom prst="leftRightArrow">
            <a:avLst/>
          </a:prstGeom>
          <a:ln>
            <a:headEnd type="none" w="med" len="med"/>
            <a:tailEnd type="none" w="med" len="med"/>
          </a:ln>
          <a:effectLst>
            <a:outerShdw blurRad="139700" dist="101600" dir="264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5361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03912" y="1552962"/>
            <a:ext cx="1601788" cy="1590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1" y="2000250"/>
            <a:ext cx="5362574" cy="2895600"/>
          </a:xfrm>
        </p:spPr>
        <p:txBody>
          <a:bodyPr/>
          <a:lstStyle/>
          <a:p>
            <a:r>
              <a:rPr lang="en-US" sz="6600" i="1" dirty="0" smtClean="0"/>
              <a:t>Special Wireless Applications</a:t>
            </a:r>
            <a:endParaRPr lang="en-US" sz="6600" i="1" dirty="0"/>
          </a:p>
        </p:txBody>
      </p:sp>
      <p:pic>
        <p:nvPicPr>
          <p:cNvPr id="4" name="Picture 3" descr="C:\Documents and Settings\Brian\My Documents\My Projects\Trendnet\Assets\Product Logos - JPEG\wirel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801813"/>
            <a:ext cx="3260725" cy="325437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776" y="5353050"/>
            <a:ext cx="96705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4525" y="5768976"/>
            <a:ext cx="1108075" cy="45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8025" y="5813426"/>
            <a:ext cx="974725" cy="6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EW-509UB_c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479986">
            <a:off x="7072926" y="5589253"/>
            <a:ext cx="690774" cy="83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TEW-445UB_d1_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0851" y="5661026"/>
            <a:ext cx="806450" cy="7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Wireless Agenda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Technology Overview</a:t>
            </a:r>
          </a:p>
          <a:p>
            <a:r>
              <a:rPr lang="en-US" dirty="0" smtClean="0"/>
              <a:t>11G</a:t>
            </a:r>
          </a:p>
          <a:p>
            <a:r>
              <a:rPr lang="en-US" dirty="0" smtClean="0"/>
              <a:t>Super G</a:t>
            </a:r>
          </a:p>
          <a:p>
            <a:r>
              <a:rPr lang="en-US" dirty="0" smtClean="0"/>
              <a:t>Wireless N Draft</a:t>
            </a:r>
          </a:p>
          <a:p>
            <a:r>
              <a:rPr lang="en-US" dirty="0" smtClean="0"/>
              <a:t>Special Applications</a:t>
            </a:r>
          </a:p>
          <a:p>
            <a:r>
              <a:rPr lang="en-US" dirty="0" smtClean="0"/>
              <a:t>Antennas</a:t>
            </a:r>
          </a:p>
          <a:p>
            <a:r>
              <a:rPr lang="en-US" dirty="0" smtClean="0"/>
              <a:t>Product Roadmap</a:t>
            </a:r>
            <a:endParaRPr lang="en-US" dirty="0"/>
          </a:p>
        </p:txBody>
      </p:sp>
      <p:pic>
        <p:nvPicPr>
          <p:cNvPr id="72706" name="Picture 2" descr="C:\Documents and Settings\Brian\My Documents\My Projects\Trendnet\Assets\Product Logos - JPEG\wirel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4313" y="1382713"/>
            <a:ext cx="3260725" cy="3254375"/>
          </a:xfrm>
          <a:prstGeom prst="rect">
            <a:avLst/>
          </a:prstGeom>
          <a:noFill/>
        </p:spPr>
      </p:pic>
      <p:pic>
        <p:nvPicPr>
          <p:cNvPr id="52225" name="Picture 1" descr="C:\Documents and Settings\Brian\My Documents\My Projects\Trendnet\Assets\ProductFamilyLogos\logo_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4772024"/>
            <a:ext cx="590550" cy="986301"/>
          </a:xfrm>
          <a:prstGeom prst="rect">
            <a:avLst/>
          </a:prstGeom>
          <a:noFill/>
        </p:spPr>
      </p:pic>
      <p:pic>
        <p:nvPicPr>
          <p:cNvPr id="52226" name="Picture 2" descr="C:\Documents and Settings\Brian\My Documents\My Projects\Trendnet\Assets\ProductFamilyLogos\logo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0263" y="4768849"/>
            <a:ext cx="582583" cy="98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Wireless HotSpot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419725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TEW-453APB</a:t>
            </a:r>
          </a:p>
          <a:p>
            <a:pPr lvl="1" eaLnBrk="1" hangingPunct="1"/>
            <a:r>
              <a:rPr lang="en-US" sz="2400" dirty="0" smtClean="0"/>
              <a:t>108Mbps Super G</a:t>
            </a:r>
          </a:p>
          <a:p>
            <a:pPr lvl="1" eaLnBrk="1" hangingPunct="1"/>
            <a:r>
              <a:rPr lang="en-US" sz="2400" dirty="0" smtClean="0"/>
              <a:t>IEEE 802.11b/g</a:t>
            </a:r>
          </a:p>
          <a:p>
            <a:pPr lvl="1" eaLnBrk="1" hangingPunct="1"/>
            <a:r>
              <a:rPr lang="en-US" sz="2400" dirty="0" smtClean="0"/>
              <a:t>Wireless </a:t>
            </a:r>
            <a:r>
              <a:rPr lang="en-US" sz="2400" dirty="0" err="1" smtClean="0"/>
              <a:t>HotSpot</a:t>
            </a:r>
            <a:r>
              <a:rPr lang="en-US" sz="2400" dirty="0" smtClean="0"/>
              <a:t> Access Point</a:t>
            </a:r>
          </a:p>
          <a:p>
            <a:pPr lvl="1" eaLnBrk="1" hangingPunct="1"/>
            <a:r>
              <a:rPr lang="en-US" sz="2400" dirty="0" smtClean="0"/>
              <a:t>Wireless Users Isolation</a:t>
            </a:r>
          </a:p>
          <a:p>
            <a:pPr lvl="1" eaLnBrk="1" hangingPunct="1"/>
            <a:r>
              <a:rPr lang="en-US" sz="2400" dirty="0" smtClean="0"/>
              <a:t>Versatile Data Encryption</a:t>
            </a:r>
          </a:p>
          <a:p>
            <a:pPr lvl="1" eaLnBrk="1" hangingPunct="1"/>
            <a:r>
              <a:rPr lang="en-US" sz="2400" dirty="0" smtClean="0"/>
              <a:t>Accounting &amp; Billing Support Via Third Party Software</a:t>
            </a:r>
          </a:p>
          <a:p>
            <a:pPr lvl="1" eaLnBrk="1" hangingPunct="1"/>
            <a:endParaRPr lang="en-US" sz="2400" dirty="0" smtClean="0"/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876925" y="4535487"/>
            <a:ext cx="2743200" cy="2122488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25" y="1314449"/>
            <a:ext cx="2929599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8963" y="36195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TEW-453APB Wireless HotSpot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775" y="1409700"/>
            <a:ext cx="6581775" cy="5042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Special Wireless Applications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8125" y="1558290"/>
          <a:ext cx="8715375" cy="48844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43075"/>
                <a:gridCol w="1743075"/>
                <a:gridCol w="1743075"/>
                <a:gridCol w="1743075"/>
                <a:gridCol w="1743075"/>
              </a:tblGrid>
              <a:tr h="7666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85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TEW-429UB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TEW-429UF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TEW-509UB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TEW-445UB</a:t>
                      </a:r>
                      <a:endParaRPr lang="en-US" b="1" i="1" dirty="0"/>
                    </a:p>
                  </a:txBody>
                  <a:tcPr/>
                </a:tc>
              </a:tr>
              <a:tr h="4964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USB 2.0 Wireless Adapter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</a:tr>
              <a:tr h="406865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HotSpot</a:t>
                      </a:r>
                      <a:r>
                        <a:rPr lang="en-US" sz="1400" baseline="0" dirty="0" smtClean="0"/>
                        <a:t> Locator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IEEE 802.11 </a:t>
                      </a:r>
                      <a:r>
                        <a:rPr lang="en-US" sz="1400" dirty="0" err="1" smtClean="0"/>
                        <a:t>a/g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802.11g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802.11g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802.11a/g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802.11g</a:t>
                      </a:r>
                      <a:endParaRPr lang="en-US" sz="1400" dirty="0"/>
                    </a:p>
                  </a:txBody>
                  <a:tcPr/>
                </a:tc>
              </a:tr>
              <a:tr h="48958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108Mbps</a:t>
                      </a:r>
                    </a:p>
                    <a:p>
                      <a:r>
                        <a:rPr lang="en-US" sz="1400" dirty="0" smtClean="0"/>
                        <a:t>Super G/AG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</a:tr>
              <a:tr h="4533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54</a:t>
                      </a:r>
                      <a:r>
                        <a:rPr lang="en-US" sz="1400" baseline="0" dirty="0" smtClean="0"/>
                        <a:t>Mbps 11g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/>
                    </a:p>
                  </a:txBody>
                  <a:tcPr/>
                </a:tc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Detachable Antenna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 smtClean="0"/>
                    </a:p>
                  </a:txBody>
                  <a:tcPr/>
                </a:tc>
              </a:tr>
              <a:tr h="4095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</a:t>
                      </a:r>
                      <a:r>
                        <a:rPr lang="en-US" sz="1400" baseline="0" dirty="0" smtClean="0"/>
                        <a:t> Power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 smtClean="0"/>
                    </a:p>
                  </a:txBody>
                  <a:tcPr/>
                </a:tc>
              </a:tr>
              <a:tr h="4476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512MB</a:t>
                      </a:r>
                      <a:r>
                        <a:rPr lang="en-US" sz="1400" baseline="0" dirty="0" smtClean="0"/>
                        <a:t> Flash Memory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1720851"/>
            <a:ext cx="1184275" cy="48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2576" y="1670052"/>
            <a:ext cx="965200" cy="61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TEW-509UB_c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587563">
            <a:off x="6037197" y="1515273"/>
            <a:ext cx="613484" cy="85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EW-445UB_d1_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1752" y="1593852"/>
            <a:ext cx="764654" cy="70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Roadmap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3376" y="1330872"/>
          <a:ext cx="8505824" cy="5269953"/>
        </p:xfrm>
        <a:graphic>
          <a:graphicData uri="http://schemas.openxmlformats.org/drawingml/2006/table">
            <a:tbl>
              <a:tblPr/>
              <a:tblGrid>
                <a:gridCol w="1485767"/>
                <a:gridCol w="1876557"/>
                <a:gridCol w="5143500"/>
              </a:tblGrid>
              <a:tr h="51697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j-lt"/>
                          <a:ea typeface="PMingLiU"/>
                          <a:cs typeface="Times New Roman"/>
                        </a:rPr>
                        <a:t>Available in 2007</a:t>
                      </a:r>
                      <a:endParaRPr lang="en-US" sz="2400" b="1" dirty="0">
                        <a:latin typeface="+mj-lt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latin typeface="+mj-lt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97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TEW-624UB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PMingLiU"/>
                          <a:cs typeface="Times New Roman"/>
                        </a:rPr>
                        <a:t>300Mbps Wireless 2.0 Adapter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5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TEW-622EC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300Mbps Wireless 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TEW-433APBO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9dBi 54Mbps 802.11g Wireless </a:t>
                      </a:r>
                      <a:r>
                        <a:rPr lang="en-US" sz="1800" dirty="0" err="1">
                          <a:latin typeface="Arial"/>
                          <a:ea typeface="MS PGothic"/>
                          <a:cs typeface="Times New Roman"/>
                        </a:rPr>
                        <a:t>PoE</a:t>
                      </a: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 Outdoor Access </a:t>
                      </a:r>
                      <a:r>
                        <a:rPr lang="en-US" sz="1800" dirty="0" smtClean="0">
                          <a:latin typeface="Arial"/>
                          <a:ea typeface="MS PGothic"/>
                          <a:cs typeface="Times New Roman"/>
                        </a:rPr>
                        <a:t>Point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1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TEW-633GR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300Mbps Wireless N Gigabit Gaming Router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0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TUW-101UB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Wireless UWB USB Dongle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TUW-400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4-Port Wireless UWB USB Hub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3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TEW-512APBO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108Mbps 802.11a/g Wireless </a:t>
                      </a:r>
                      <a:r>
                        <a:rPr lang="en-US" sz="1800" dirty="0" err="1">
                          <a:latin typeface="Arial"/>
                          <a:ea typeface="MS PGothic"/>
                          <a:cs typeface="Times New Roman"/>
                        </a:rPr>
                        <a:t>PoE</a:t>
                      </a: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 Outdoor Access Point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TEW-7113GBR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Wireless 3G Router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9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latin typeface="Arial"/>
                          <a:ea typeface="PMingLiU"/>
                          <a:cs typeface="Times New Roman"/>
                        </a:rPr>
                        <a:t>TEW-912APBO</a:t>
                      </a:r>
                      <a:endParaRPr lang="en-US" sz="1800" b="1" i="1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latin typeface="Arial"/>
                          <a:ea typeface="MS PGothic"/>
                          <a:cs typeface="Times New Roman"/>
                        </a:rPr>
                        <a:t>Wi</a:t>
                      </a:r>
                      <a:r>
                        <a:rPr lang="en-US" sz="1800" dirty="0">
                          <a:latin typeface="Arial"/>
                          <a:ea typeface="MS PGothic"/>
                          <a:cs typeface="Times New Roman"/>
                        </a:rPr>
                        <a:t>-Max Outdoor Access Point</a:t>
                      </a:r>
                      <a:endParaRPr lang="en-US" sz="1800" dirty="0">
                        <a:latin typeface="Times New Roman"/>
                        <a:ea typeface="PMingLiU"/>
                        <a:cs typeface="Times New Roman"/>
                      </a:endParaRPr>
                    </a:p>
                  </a:txBody>
                  <a:tcPr marL="63062" marR="630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2465" name="Picture 1" descr="C:\Documents and Settings\Brian\My Documents\My Projects\Trendnet\Miami Conference\Product Images\image_TEW624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90714"/>
            <a:ext cx="1352550" cy="466630"/>
          </a:xfrm>
          <a:prstGeom prst="rect">
            <a:avLst/>
          </a:prstGeom>
          <a:noFill/>
        </p:spPr>
      </p:pic>
      <p:pic>
        <p:nvPicPr>
          <p:cNvPr id="62466" name="Picture 2" descr="C:\Documents and Settings\Brian\My Documents\My Projects\Trendnet\Miami Conference\Product Images\image_TEW622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6" y="2390775"/>
            <a:ext cx="1066799" cy="533400"/>
          </a:xfrm>
          <a:prstGeom prst="rect">
            <a:avLst/>
          </a:prstGeom>
          <a:noFill/>
        </p:spPr>
      </p:pic>
      <p:pic>
        <p:nvPicPr>
          <p:cNvPr id="62467" name="Picture 3" descr="C:\Documents and Settings\Brian\My Documents\My Projects\Trendnet\Miami Conference\Product Images\image_TEW433AP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6" y="2962276"/>
            <a:ext cx="457200" cy="460858"/>
          </a:xfrm>
          <a:prstGeom prst="rect">
            <a:avLst/>
          </a:prstGeom>
          <a:noFill/>
        </p:spPr>
      </p:pic>
      <p:pic>
        <p:nvPicPr>
          <p:cNvPr id="62468" name="Picture 4" descr="C:\Documents and Settings\Brian\My Documents\My Projects\Trendnet\Miami Conference\Product Images\image_TUW101U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50" y="3967164"/>
            <a:ext cx="1238250" cy="427196"/>
          </a:xfrm>
          <a:prstGeom prst="rect">
            <a:avLst/>
          </a:prstGeom>
          <a:noFill/>
        </p:spPr>
      </p:pic>
      <p:pic>
        <p:nvPicPr>
          <p:cNvPr id="62469" name="Picture 5" descr="C:\Documents and Settings\Brian\My Documents\My Projects\Trendnet\Miami Conference\Product Images\image_TEW512APB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0576" y="5019675"/>
            <a:ext cx="514350" cy="518465"/>
          </a:xfrm>
          <a:prstGeom prst="rect">
            <a:avLst/>
          </a:prstGeom>
          <a:noFill/>
        </p:spPr>
      </p:pic>
      <p:pic>
        <p:nvPicPr>
          <p:cNvPr id="10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4237" y="3505587"/>
            <a:ext cx="411163" cy="408211"/>
          </a:xfrm>
          <a:prstGeom prst="rect">
            <a:avLst/>
          </a:prstGeom>
          <a:noFill/>
        </p:spPr>
      </p:pic>
      <p:pic>
        <p:nvPicPr>
          <p:cNvPr id="11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4237" y="4515237"/>
            <a:ext cx="411163" cy="408211"/>
          </a:xfrm>
          <a:prstGeom prst="rect">
            <a:avLst/>
          </a:prstGeom>
          <a:noFill/>
        </p:spPr>
      </p:pic>
      <p:pic>
        <p:nvPicPr>
          <p:cNvPr id="12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4712" y="5620137"/>
            <a:ext cx="411163" cy="408211"/>
          </a:xfrm>
          <a:prstGeom prst="rect">
            <a:avLst/>
          </a:prstGeom>
          <a:noFill/>
        </p:spPr>
      </p:pic>
      <p:pic>
        <p:nvPicPr>
          <p:cNvPr id="13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662" y="6153537"/>
            <a:ext cx="411163" cy="408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76625" y="2216150"/>
            <a:ext cx="4991100" cy="2584450"/>
          </a:xfrm>
        </p:spPr>
        <p:txBody>
          <a:bodyPr/>
          <a:lstStyle/>
          <a:p>
            <a:pPr eaLnBrk="1" hangingPunct="1"/>
            <a:r>
              <a:rPr lang="en-US" sz="8800" i="1" dirty="0" smtClean="0"/>
              <a:t>Wireless Antennas</a:t>
            </a:r>
          </a:p>
        </p:txBody>
      </p:sp>
      <p:pic>
        <p:nvPicPr>
          <p:cNvPr id="3" name="Picture 2" descr="C:\Documents and Settings\Brian\My Documents\My Projects\Trendnet\Assets\Product Logos - JPEG\wirel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801813"/>
            <a:ext cx="3260725" cy="325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Dual-Band Indoor Antennas</a:t>
            </a:r>
          </a:p>
        </p:txBody>
      </p:sp>
      <p:graphicFrame>
        <p:nvGraphicFramePr>
          <p:cNvPr id="316531" name="Group 115"/>
          <p:cNvGraphicFramePr>
            <a:graphicFrameLocks noGrp="1"/>
          </p:cNvGraphicFramePr>
          <p:nvPr>
            <p:ph idx="1"/>
          </p:nvPr>
        </p:nvGraphicFramePr>
        <p:xfrm>
          <a:off x="457200" y="1587500"/>
          <a:ext cx="8229600" cy="4663061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1144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Model Name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TEW-AI750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TEW-AI75OB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TEW-AI86D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TEW-AI86DB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Gain [dBi]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802.11a: 7 dBi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802.11g: 5 dBi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802.11a: 7 dBi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802.11g: 5 dBi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802.11a: 8 dBi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802.11g: 6 dBi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802.11a: 8 dBi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802.11g: 6 dBi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Connect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Reverse SMA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Reverse SMA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Reverse SMA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Reverse SMA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Pigtail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N/A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Antenna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Omni-Directional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Omni-Directional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Directional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Directional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Remark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Direct Connection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Magnetic Base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With Pigtail Extension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Direct Connection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Magnetic Base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With Pigtail Extension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7157" name="Picture 85" descr="TEW-AI75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4938" y="1663700"/>
            <a:ext cx="3667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8" name="Picture 87" descr="TEW-AI75O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3538" y="1677988"/>
            <a:ext cx="72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9" name="Picture 89" descr="TEW-AI86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2475" y="1658938"/>
            <a:ext cx="769938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60" name="Picture 91" descr="TEW-AI86D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21550" y="1616075"/>
            <a:ext cx="11366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4"/>
          <p:cNvSpPr>
            <a:spLocks noGrp="1" noChangeArrowheads="1"/>
          </p:cNvSpPr>
          <p:nvPr>
            <p:ph type="title"/>
          </p:nvPr>
        </p:nvSpPr>
        <p:spPr>
          <a:xfrm>
            <a:off x="444500" y="4778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Outdoor Omni-Directional Antennas</a:t>
            </a:r>
          </a:p>
        </p:txBody>
      </p:sp>
      <p:graphicFrame>
        <p:nvGraphicFramePr>
          <p:cNvPr id="318553" name="Group 89"/>
          <p:cNvGraphicFramePr>
            <a:graphicFrameLocks noGrp="1"/>
          </p:cNvGraphicFramePr>
          <p:nvPr>
            <p:ph idx="1"/>
          </p:nvPr>
        </p:nvGraphicFramePr>
        <p:xfrm>
          <a:off x="419100" y="1917700"/>
          <a:ext cx="8229600" cy="4419600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Antenna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Protection Kit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Antenna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Effective Range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Wireless Mode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9429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TEW-AO08O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TEW-ASAK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6M]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800M [.5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1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12M]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400M [.25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TEW-AO10O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TEW-ASAK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6M]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1200M [.75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12M]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600M [.37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8165" name="Picture 78" descr="TEW-AO08O_new_d1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4716">
            <a:off x="385763" y="3340100"/>
            <a:ext cx="15001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6" name="Picture 81" descr="TEW-AO08O_new_d1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34716">
            <a:off x="288925" y="5137150"/>
            <a:ext cx="18224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7" name="Picture 83" descr="TEW-AS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3074988"/>
            <a:ext cx="1387475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8" name="Picture 84" descr="TEW-AS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0600" y="5029200"/>
            <a:ext cx="13350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Outdoor Directional Antennas</a:t>
            </a:r>
          </a:p>
        </p:txBody>
      </p:sp>
      <p:graphicFrame>
        <p:nvGraphicFramePr>
          <p:cNvPr id="320599" name="Group 8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408933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Antenna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Protection Kit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Antenna Cable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Effective Range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</a:rPr>
                        <a:t>Wireless Mode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75406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TEW-AO09D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TEW-ASAK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6M]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800M [.5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12M]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400M [.25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TEW-AO14D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TEW-ASAK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6M]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1200M [.75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12M]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800M [.37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TEW-AO19D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TEW-SAK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TEW-L406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6M]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4000M [.75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TEW-L412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[LMR400 12M]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2000M [.37 Miles]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11b/g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2.4~2.5GHz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9199" name="Picture 88" descr="TEW-ASA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9500" y="2374900"/>
            <a:ext cx="10890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0" name="Picture 89" descr="TEW-ASA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6800" y="3683000"/>
            <a:ext cx="10890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1" name="Picture 90" descr="TEW-ASA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49500" y="4965700"/>
            <a:ext cx="108902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2" name="Picture 92" descr="TEW-AO09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381250"/>
            <a:ext cx="9699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3" name="Picture 94" descr="TEW-AO14D_v2_d1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200" y="3698875"/>
            <a:ext cx="9620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04" name="Picture 96" descr="tew-ao19d_new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6600" y="4989513"/>
            <a:ext cx="88265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393" name="Group 49"/>
          <p:cNvGraphicFramePr>
            <a:graphicFrameLocks noGrp="1"/>
          </p:cNvGraphicFramePr>
          <p:nvPr>
            <p:ph/>
          </p:nvPr>
        </p:nvGraphicFramePr>
        <p:xfrm>
          <a:off x="673100" y="1562100"/>
          <a:ext cx="7888288" cy="4944555"/>
        </p:xfrm>
        <a:graphic>
          <a:graphicData uri="http://schemas.openxmlformats.org/drawingml/2006/table">
            <a:tbl>
              <a:tblPr/>
              <a:tblGrid>
                <a:gridCol w="2197100"/>
                <a:gridCol w="2592388"/>
                <a:gridCol w="3098800"/>
              </a:tblGrid>
              <a:tr h="153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Model name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TEW-L202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TEW-L208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Connector interface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Reverse SMA female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Reverse SMA female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Length (meter)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Total cable loss (dB)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4.8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Actual antenna gain after connecting this cable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 (if antenna is 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8dBi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8 </a:t>
                      </a: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/>
                          <a:ea typeface="PMingLiU" pitchFamily="18" charset="-120"/>
                        </a:rPr>
                        <a:t>–</a:t>
                      </a: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 1.5 = 6.5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8 </a:t>
                      </a: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/>
                          <a:ea typeface="PMingLiU" pitchFamily="18" charset="-120"/>
                        </a:rPr>
                        <a:t>–</a:t>
                      </a: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 4.8 = 3.2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8" name="Oval 31"/>
          <p:cNvSpPr>
            <a:spLocks noChangeArrowheads="1"/>
          </p:cNvSpPr>
          <p:nvPr/>
        </p:nvSpPr>
        <p:spPr bwMode="auto">
          <a:xfrm>
            <a:off x="4183063" y="3714750"/>
            <a:ext cx="215900" cy="2159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Text Box 32"/>
          <p:cNvSpPr txBox="1">
            <a:spLocks noChangeArrowheads="1"/>
          </p:cNvSpPr>
          <p:nvPr/>
        </p:nvSpPr>
        <p:spPr bwMode="auto">
          <a:xfrm>
            <a:off x="2847975" y="1095375"/>
            <a:ext cx="554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2000" b="1">
                <a:latin typeface="Arial" pitchFamily="34" charset="0"/>
                <a:ea typeface="PMingLiU" pitchFamily="18" charset="-120"/>
              </a:rPr>
              <a:t>Indoor LMR200 Cables</a:t>
            </a:r>
          </a:p>
        </p:txBody>
      </p:sp>
      <p:pic>
        <p:nvPicPr>
          <p:cNvPr id="50210" name="Picture 33" descr="Indoor-藍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106488" y="1644650"/>
            <a:ext cx="1287462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11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0663" y="531813"/>
            <a:ext cx="850900" cy="9652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</p:pic>
      <p:pic>
        <p:nvPicPr>
          <p:cNvPr id="50212" name="Picture 45" descr="TEW-L20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5800" y="1579563"/>
            <a:ext cx="19050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213" name="Picture 47" descr="TEW-L20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9600" y="1911350"/>
            <a:ext cx="254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14" name="Rectangle 50"/>
          <p:cNvSpPr>
            <a:spLocks noChangeArrowheads="1"/>
          </p:cNvSpPr>
          <p:nvPr/>
        </p:nvSpPr>
        <p:spPr bwMode="auto">
          <a:xfrm>
            <a:off x="317500" y="2921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>
                <a:solidFill>
                  <a:schemeClr val="tx2"/>
                </a:solidFill>
              </a:rPr>
              <a:t>Antenna Cables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Antenna Cables</a:t>
            </a:r>
          </a:p>
        </p:txBody>
      </p:sp>
      <p:graphicFrame>
        <p:nvGraphicFramePr>
          <p:cNvPr id="314448" name="Group 80"/>
          <p:cNvGraphicFramePr>
            <a:graphicFrameLocks noGrp="1"/>
          </p:cNvGraphicFramePr>
          <p:nvPr>
            <p:ph idx="4294967295"/>
          </p:nvPr>
        </p:nvGraphicFramePr>
        <p:xfrm>
          <a:off x="495300" y="1955800"/>
          <a:ext cx="7920038" cy="4595940"/>
        </p:xfrm>
        <a:graphic>
          <a:graphicData uri="http://schemas.openxmlformats.org/drawingml/2006/table">
            <a:tbl>
              <a:tblPr/>
              <a:tblGrid>
                <a:gridCol w="2046288"/>
                <a:gridCol w="2806700"/>
                <a:gridCol w="3067050"/>
              </a:tblGrid>
              <a:tr h="1270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PMingLiU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Model name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TEW-L406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TEW-L412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7"/>
                    </a:solidFill>
                  </a:tcPr>
                </a:tc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Connector interface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 N-Type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 N-Type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Length (meter)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Total cable loss (dB)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1.72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Actual antenna gain after connecting this cable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 (if antenna is 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14dBi</a:t>
                      </a: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14 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PMingLiU" pitchFamily="18" charset="-120"/>
                        </a:rPr>
                        <a:t>–</a:t>
                      </a: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 1.72 = 12.28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14-3=11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33" name="Text Box 39"/>
          <p:cNvSpPr txBox="1">
            <a:spLocks noChangeArrowheads="1"/>
          </p:cNvSpPr>
          <p:nvPr/>
        </p:nvSpPr>
        <p:spPr bwMode="auto">
          <a:xfrm>
            <a:off x="2424113" y="1392238"/>
            <a:ext cx="4214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zh-TW" sz="2000" b="1">
                <a:ea typeface="PMingLiU" pitchFamily="18" charset="-120"/>
              </a:rPr>
              <a:t>Outdoor Low Loss LMR400 Cables</a:t>
            </a:r>
          </a:p>
        </p:txBody>
      </p:sp>
      <p:pic>
        <p:nvPicPr>
          <p:cNvPr id="51234" name="Picture 40" descr="Outdoor-藍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0913" y="1866900"/>
            <a:ext cx="117633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5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600075"/>
            <a:ext cx="1035050" cy="107950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</p:pic>
      <p:pic>
        <p:nvPicPr>
          <p:cNvPr id="51236" name="Picture 69" descr="TEW-L40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9900" y="1971675"/>
            <a:ext cx="1905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7" name="Picture 71" descr="TEW-L41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5800" y="2006600"/>
            <a:ext cx="2133600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9000" y="723900"/>
            <a:ext cx="7180263" cy="549275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solidFill>
                  <a:schemeClr val="tx1"/>
                </a:solidFill>
                <a:ea typeface="PMingLiU" pitchFamily="18" charset="-120"/>
              </a:rPr>
              <a:t>What is Wireless LAN?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638300"/>
            <a:ext cx="8153400" cy="4114800"/>
          </a:xfrm>
        </p:spPr>
        <p:txBody>
          <a:bodyPr/>
          <a:lstStyle/>
          <a:p>
            <a:pPr eaLnBrk="1" hangingPunct="1"/>
            <a:r>
              <a:rPr lang="en-US" altLang="zh-TW" sz="2800" dirty="0" smtClean="0">
                <a:ea typeface="PMingLiU" pitchFamily="18" charset="-120"/>
              </a:rPr>
              <a:t>Network Data Communication over the Air</a:t>
            </a:r>
          </a:p>
          <a:p>
            <a:pPr eaLnBrk="1" hangingPunct="1"/>
            <a:r>
              <a:rPr lang="en-US" altLang="zh-TW" sz="2800" dirty="0" smtClean="0">
                <a:ea typeface="PMingLiU" pitchFamily="18" charset="-120"/>
              </a:rPr>
              <a:t>Data Superimposed on the Radio Frequency</a:t>
            </a:r>
          </a:p>
          <a:p>
            <a:pPr eaLnBrk="1" hangingPunct="1"/>
            <a:r>
              <a:rPr lang="en-US" altLang="zh-TW" sz="2800" dirty="0" smtClean="0">
                <a:ea typeface="PMingLiU" pitchFamily="18" charset="-120"/>
              </a:rPr>
              <a:t>Signals Penetrate Building Structure</a:t>
            </a:r>
          </a:p>
          <a:p>
            <a:pPr eaLnBrk="1" hangingPunct="1"/>
            <a:r>
              <a:rPr lang="en-US" altLang="zh-TW" sz="2800" dirty="0" smtClean="0">
                <a:ea typeface="PMingLiU" pitchFamily="18" charset="-120"/>
              </a:rPr>
              <a:t>Home or Business</a:t>
            </a:r>
          </a:p>
          <a:p>
            <a:pPr eaLnBrk="1" hangingPunct="1"/>
            <a:r>
              <a:rPr lang="en-US" altLang="zh-TW" sz="2800" dirty="0" smtClean="0">
                <a:ea typeface="PMingLiU" pitchFamily="18" charset="-120"/>
              </a:rPr>
              <a:t>Indoor or Outdoor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525463" y="484188"/>
            <a:ext cx="82296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4000" b="1">
                <a:ea typeface="PMingLiU" pitchFamily="18" charset="-120"/>
              </a:rPr>
              <a:t>Outdoor Surge Arrestor Kit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46100" y="1584325"/>
            <a:ext cx="4640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2000" b="1">
                <a:latin typeface="Arial" pitchFamily="34" charset="0"/>
                <a:ea typeface="PMingLiU" pitchFamily="18" charset="-120"/>
              </a:rPr>
              <a:t>Outdoor Surge Arrestor Kit contains </a:t>
            </a:r>
          </a:p>
          <a:p>
            <a:r>
              <a:rPr kumimoji="1" lang="en-US" altLang="zh-TW" sz="2000" b="1">
                <a:latin typeface="Arial" pitchFamily="34" charset="0"/>
                <a:ea typeface="PMingLiU" pitchFamily="18" charset="-120"/>
              </a:rPr>
              <a:t>surge arrestor + connector cable</a:t>
            </a: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125538"/>
            <a:ext cx="1474788" cy="165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315428" name="Group 36"/>
          <p:cNvGraphicFramePr>
            <a:graphicFrameLocks noGrp="1"/>
          </p:cNvGraphicFramePr>
          <p:nvPr>
            <p:ph/>
          </p:nvPr>
        </p:nvGraphicFramePr>
        <p:xfrm>
          <a:off x="742950" y="2898775"/>
          <a:ext cx="3311525" cy="2943226"/>
        </p:xfrm>
        <a:graphic>
          <a:graphicData uri="http://schemas.openxmlformats.org/drawingml/2006/table">
            <a:tbl>
              <a:tblPr/>
              <a:tblGrid>
                <a:gridCol w="1014413"/>
                <a:gridCol w="2297112"/>
              </a:tblGrid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Model Number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TEW-ASAK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Converter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Reverse SMA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Length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30cm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Surge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protector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Male 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PMingLiU" pitchFamily="18" charset="-120"/>
                        </a:rPr>
                        <a:t>N-Type Female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47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  <a:grayscl/>
          </a:blip>
          <a:srcRect/>
          <a:stretch>
            <a:fillRect/>
          </a:stretch>
        </p:blipFill>
        <p:spPr bwMode="auto">
          <a:xfrm>
            <a:off x="5680075" y="3560763"/>
            <a:ext cx="2782888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8" name="AutoShape 26"/>
          <p:cNvCxnSpPr>
            <a:cxnSpLocks noChangeShapeType="1"/>
          </p:cNvCxnSpPr>
          <p:nvPr/>
        </p:nvCxnSpPr>
        <p:spPr bwMode="auto">
          <a:xfrm>
            <a:off x="5867400" y="4475163"/>
            <a:ext cx="1447800" cy="8524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prstDash val="sysDot"/>
            <a:miter lim="800000"/>
            <a:headEnd/>
            <a:tailEnd/>
          </a:ln>
        </p:spPr>
      </p:cxnSp>
      <p:sp>
        <p:nvSpPr>
          <p:cNvPr id="1049" name="AutoShape 27"/>
          <p:cNvSpPr>
            <a:spLocks noChangeArrowheads="1"/>
          </p:cNvSpPr>
          <p:nvPr/>
        </p:nvSpPr>
        <p:spPr bwMode="auto">
          <a:xfrm flipH="1">
            <a:off x="5175250" y="3706813"/>
            <a:ext cx="885825" cy="914400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0" name="AutoShape 28"/>
          <p:cNvSpPr>
            <a:spLocks noChangeArrowheads="1"/>
          </p:cNvSpPr>
          <p:nvPr/>
        </p:nvSpPr>
        <p:spPr bwMode="auto">
          <a:xfrm>
            <a:off x="4743450" y="3849688"/>
            <a:ext cx="1079500" cy="1223962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Oval 29"/>
          <p:cNvSpPr>
            <a:spLocks noChangeArrowheads="1"/>
          </p:cNvSpPr>
          <p:nvPr/>
        </p:nvSpPr>
        <p:spPr bwMode="auto">
          <a:xfrm>
            <a:off x="5030788" y="4137025"/>
            <a:ext cx="576262" cy="576263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4887913" y="4210050"/>
          <a:ext cx="860425" cy="458788"/>
        </p:xfrm>
        <a:graphic>
          <a:graphicData uri="http://schemas.openxmlformats.org/presentationml/2006/ole">
            <p:oleObj spid="_x0000_s1026" name="PhotoImpact" r:id="rId5" imgW="6619048" imgH="3533333" progId="">
              <p:embed/>
            </p:oleObj>
          </a:graphicData>
        </a:graphic>
      </p:graphicFrame>
      <p:sp>
        <p:nvSpPr>
          <p:cNvPr id="1052" name="Line 31"/>
          <p:cNvSpPr>
            <a:spLocks noChangeShapeType="1"/>
          </p:cNvSpPr>
          <p:nvPr/>
        </p:nvSpPr>
        <p:spPr bwMode="auto">
          <a:xfrm flipH="1">
            <a:off x="5659438" y="5553075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53" name="Text Box 32"/>
          <p:cNvSpPr txBox="1">
            <a:spLocks noChangeArrowheads="1"/>
          </p:cNvSpPr>
          <p:nvPr/>
        </p:nvSpPr>
        <p:spPr bwMode="auto">
          <a:xfrm>
            <a:off x="4438650" y="5359400"/>
            <a:ext cx="16208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 b="1">
                <a:latin typeface="Arial" pitchFamily="34" charset="0"/>
                <a:ea typeface="PMingLiU" pitchFamily="18" charset="-120"/>
              </a:rPr>
              <a:t>TEW-ASAK</a:t>
            </a:r>
          </a:p>
          <a:p>
            <a:r>
              <a:rPr kumimoji="1" lang="en-US" altLang="zh-TW" sz="1400" b="1">
                <a:latin typeface="Arial" pitchFamily="34" charset="0"/>
                <a:ea typeface="PMingLiU" pitchFamily="18" charset="-120"/>
              </a:rPr>
              <a:t>Connector cable </a:t>
            </a:r>
          </a:p>
        </p:txBody>
      </p:sp>
      <p:sp>
        <p:nvSpPr>
          <p:cNvPr id="1054" name="AutoShape 33"/>
          <p:cNvSpPr>
            <a:spLocks noChangeArrowheads="1"/>
          </p:cNvSpPr>
          <p:nvPr/>
        </p:nvSpPr>
        <p:spPr bwMode="auto">
          <a:xfrm flipH="1">
            <a:off x="7623175" y="3057525"/>
            <a:ext cx="885825" cy="914400"/>
          </a:xfrm>
          <a:prstGeom prst="lightningBol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5" name="Oval 34"/>
          <p:cNvSpPr>
            <a:spLocks noChangeArrowheads="1"/>
          </p:cNvSpPr>
          <p:nvPr/>
        </p:nvSpPr>
        <p:spPr bwMode="auto">
          <a:xfrm>
            <a:off x="6904038" y="5145088"/>
            <a:ext cx="769937" cy="719137"/>
          </a:xfrm>
          <a:prstGeom prst="ellips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Text Box 35"/>
          <p:cNvSpPr txBox="1">
            <a:spLocks noChangeArrowheads="1"/>
          </p:cNvSpPr>
          <p:nvPr/>
        </p:nvSpPr>
        <p:spPr bwMode="auto">
          <a:xfrm>
            <a:off x="4572000" y="3068638"/>
            <a:ext cx="14382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TW" sz="1400" b="1">
                <a:latin typeface="Arial" pitchFamily="34" charset="0"/>
                <a:ea typeface="PMingLiU" pitchFamily="18" charset="-120"/>
              </a:rPr>
              <a:t>TEW-ASAK</a:t>
            </a:r>
          </a:p>
          <a:p>
            <a:r>
              <a:rPr kumimoji="1" lang="en-US" altLang="zh-TW" sz="1400" b="1">
                <a:latin typeface="Arial" pitchFamily="34" charset="0"/>
                <a:ea typeface="PMingLiU" pitchFamily="18" charset="-120"/>
              </a:rPr>
              <a:t>Surge Arrestor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4700" y="1752600"/>
            <a:ext cx="5067300" cy="1470025"/>
          </a:xfrm>
        </p:spPr>
        <p:txBody>
          <a:bodyPr/>
          <a:lstStyle/>
          <a:p>
            <a:pPr eaLnBrk="1" hangingPunct="1"/>
            <a:r>
              <a:rPr lang="en-US" dirty="0" err="1" smtClean="0"/>
              <a:t>Powerline</a:t>
            </a:r>
            <a:endParaRPr lang="en-US" dirty="0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429000"/>
            <a:ext cx="4953000" cy="1752600"/>
          </a:xfrm>
        </p:spPr>
        <p:txBody>
          <a:bodyPr/>
          <a:lstStyle/>
          <a:p>
            <a:pPr eaLnBrk="1" hangingPunct="1"/>
            <a:r>
              <a:rPr lang="en-US" i="1" dirty="0" smtClean="0"/>
              <a:t>TRENDnet </a:t>
            </a:r>
            <a:r>
              <a:rPr lang="en-US" i="1" dirty="0" err="1" smtClean="0"/>
              <a:t>Powerline</a:t>
            </a:r>
            <a:r>
              <a:rPr lang="en-US" i="1" dirty="0" smtClean="0"/>
              <a:t> Networking Technology</a:t>
            </a:r>
          </a:p>
        </p:txBody>
      </p:sp>
      <p:pic>
        <p:nvPicPr>
          <p:cNvPr id="3076" name="Picture 8" descr="DancingLight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3124200"/>
            <a:ext cx="7162800" cy="12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2" descr="HomePlug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0900" y="6048375"/>
            <a:ext cx="2298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 descr="C:\Documents and Settings\Brian\My Documents\My Projects\Trendnet\Assets\Prod_Cat_Logo\power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1787525"/>
            <a:ext cx="3249612" cy="3246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4191000" cy="4191000"/>
          </a:xfrm>
        </p:spPr>
        <p:txBody>
          <a:bodyPr/>
          <a:lstStyle/>
          <a:p>
            <a:pPr eaLnBrk="1" hangingPunct="1"/>
            <a:r>
              <a:rPr lang="en-US" sz="2800" smtClean="0"/>
              <a:t>Network with Power Outlets in Home/Office</a:t>
            </a:r>
          </a:p>
          <a:p>
            <a:pPr eaLnBrk="1" hangingPunct="1"/>
            <a:r>
              <a:rPr lang="en-US" sz="2800" smtClean="0"/>
              <a:t>Cost Effective</a:t>
            </a:r>
          </a:p>
          <a:p>
            <a:pPr lvl="1" eaLnBrk="1" hangingPunct="1"/>
            <a:r>
              <a:rPr lang="en-US" sz="2400" smtClean="0"/>
              <a:t>Network Cable Not an Issue</a:t>
            </a:r>
          </a:p>
          <a:p>
            <a:pPr eaLnBrk="1" hangingPunct="1"/>
            <a:r>
              <a:rPr lang="en-US" sz="2800" smtClean="0"/>
              <a:t>Great for certain types of construction and for areas with a lot of wireless installations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What is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</a:rPr>
              <a:t>Powerline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124" name="Picture 5" descr="SimplePowerlineNetwo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487488"/>
            <a:ext cx="46482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32" descr="pow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9342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</a:rPr>
              <a:t>Powerline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 Solutions</a:t>
            </a:r>
          </a:p>
        </p:txBody>
      </p:sp>
      <p:pic>
        <p:nvPicPr>
          <p:cNvPr id="7173" name="Picture 2" descr="http://www.trendnet.com/image/products/thumb/TPL-202e_d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962400"/>
            <a:ext cx="13716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953000" y="421005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TPL-202E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ow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93763"/>
            <a:ext cx="6934200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</a:rPr>
              <a:t>Powerline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 Solutions</a:t>
            </a:r>
          </a:p>
        </p:txBody>
      </p:sp>
      <p:pic>
        <p:nvPicPr>
          <p:cNvPr id="8196" name="Picture 2" descr="http://www.trendnet.com/image/products/thumb/TPL-202e_d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09800"/>
            <a:ext cx="10826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86525" y="1905000"/>
            <a:ext cx="1590676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TPL-202E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power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14400"/>
            <a:ext cx="70104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</a:rPr>
              <a:t>Powerline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 Solutions</a:t>
            </a:r>
          </a:p>
        </p:txBody>
      </p:sp>
      <p:pic>
        <p:nvPicPr>
          <p:cNvPr id="10244" name="Picture 2" descr="http://www.trendnet.com/image/products/thumb/TPL-202e_d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209800"/>
            <a:ext cx="10826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10325" y="3219450"/>
            <a:ext cx="164782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i="1" dirty="0">
                <a:solidFill>
                  <a:schemeClr val="tx1"/>
                </a:solidFill>
              </a:rPr>
              <a:t>TPL-202E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5029200" cy="4343400"/>
          </a:xfrm>
        </p:spPr>
        <p:txBody>
          <a:bodyPr/>
          <a:lstStyle/>
          <a:p>
            <a:pPr eaLnBrk="1" hangingPunct="1"/>
            <a:r>
              <a:rPr lang="en-US" smtClean="0"/>
              <a:t>Password Protected</a:t>
            </a:r>
          </a:p>
          <a:p>
            <a:pPr eaLnBrk="1" hangingPunct="1"/>
            <a:r>
              <a:rPr lang="en-US" smtClean="0"/>
              <a:t>Build-in 56-bit Data Encryption Security (DES)</a:t>
            </a:r>
          </a:p>
          <a:p>
            <a:pPr eaLnBrk="1" hangingPunct="1"/>
            <a:r>
              <a:rPr lang="en-US" smtClean="0"/>
              <a:t>Centralized Password Management</a:t>
            </a:r>
          </a:p>
          <a:p>
            <a:pPr eaLnBrk="1" hangingPunct="1"/>
            <a:r>
              <a:rPr lang="en-US" smtClean="0"/>
              <a:t>Wireless: WEP, WPA, WPA2</a:t>
            </a:r>
          </a:p>
        </p:txBody>
      </p:sp>
      <p:pic>
        <p:nvPicPr>
          <p:cNvPr id="11267" name="Picture 5" descr="BP-concep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108200"/>
            <a:ext cx="35814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Security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6" name="Group 58"/>
          <p:cNvGraphicFramePr>
            <a:graphicFrameLocks noGrp="1"/>
          </p:cNvGraphicFramePr>
          <p:nvPr>
            <p:ph idx="1"/>
          </p:nvPr>
        </p:nvGraphicFramePr>
        <p:xfrm>
          <a:off x="304800" y="1095375"/>
          <a:ext cx="8610600" cy="5402580"/>
        </p:xfrm>
        <a:graphic>
          <a:graphicData uri="http://schemas.openxmlformats.org/drawingml/2006/table">
            <a:tbl>
              <a:tblPr/>
              <a:tblGrid>
                <a:gridCol w="1941606"/>
                <a:gridCol w="2110441"/>
                <a:gridCol w="4558553"/>
              </a:tblGrid>
              <a:tr h="4905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Model #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Description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TPL-310AP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Wireless Access Point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TPL-302E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Ethernet Bridge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1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TPL-210AP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Wireless (g) Access Point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1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TPL-202E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Fast Ethernet Bridge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3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TPL-101U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USB 2.0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TPL-110AP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802.11g Wireless Access Point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TPL-111BR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14Mbps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Powerline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802.11g Wireless Router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84" name="Picture 57" descr="TPL-101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700" y="4506914"/>
            <a:ext cx="617512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5" name="Picture 60" descr="TPL-110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3226" y="5219700"/>
            <a:ext cx="685800" cy="54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6" name="Picture 61" descr="TPL-111BR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0350" y="5832475"/>
            <a:ext cx="990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TRENDnet Products</a:t>
            </a:r>
          </a:p>
        </p:txBody>
      </p:sp>
      <p:pic>
        <p:nvPicPr>
          <p:cNvPr id="6188" name="Picture 2" descr="http://www.trendnet.com/image/products/thumb/TPL-202e_d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5925" y="3800475"/>
            <a:ext cx="682625" cy="61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9" name="Picture 3" descr="TPL-210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75" y="3030538"/>
            <a:ext cx="6191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TPL-210A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7525" y="1630363"/>
            <a:ext cx="61912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trendnet.com/image/products/thumb/TPL-202e_d1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5450" y="2362200"/>
            <a:ext cx="682625" cy="61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57200" y="152400"/>
            <a:ext cx="647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Compatibility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-704851" y="1771649"/>
          <a:ext cx="9705975" cy="3505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09800" y="156210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Powerline</a:t>
            </a:r>
            <a:r>
              <a:rPr lang="en-US" dirty="0" smtClean="0"/>
              <a:t> Standards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http://www.powerlinenetworking.co.uk/images/chipsets/ds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0525" y="6276974"/>
            <a:ext cx="1123950" cy="571501"/>
          </a:xfrm>
          <a:prstGeom prst="rect">
            <a:avLst/>
          </a:prstGeom>
          <a:noFill/>
        </p:spPr>
      </p:pic>
      <p:graphicFrame>
        <p:nvGraphicFramePr>
          <p:cNvPr id="15" name="Diagram 14"/>
          <p:cNvGraphicFramePr/>
          <p:nvPr/>
        </p:nvGraphicFramePr>
        <p:xfrm>
          <a:off x="200024" y="111124"/>
          <a:ext cx="8591551" cy="6175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6" name="Picture 4" descr="http://www.powerlinenetworking.co.uk/images/chipsets/intellon-logo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5750" y="5848350"/>
            <a:ext cx="1428750" cy="4762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Compatibility</a:t>
            </a:r>
            <a:endParaRPr lang="en-US" dirty="0"/>
          </a:p>
        </p:txBody>
      </p:sp>
      <p:sp>
        <p:nvSpPr>
          <p:cNvPr id="17" name="Left-Right Arrow 16"/>
          <p:cNvSpPr/>
          <p:nvPr/>
        </p:nvSpPr>
        <p:spPr bwMode="auto">
          <a:xfrm>
            <a:off x="6915150" y="5924551"/>
            <a:ext cx="990600" cy="609600"/>
          </a:xfrm>
          <a:prstGeom prst="leftRightArrow">
            <a:avLst/>
          </a:prstGeom>
          <a:ln>
            <a:headEnd type="none" w="med" len="med"/>
            <a:tailEnd type="none" w="med" len="med"/>
          </a:ln>
          <a:effectLst>
            <a:outerShdw blurRad="139700" dist="101600" dir="264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8" name="Picture 1" descr="C:\Documents and Settings\Brian\My Documents\My Projects\Trendnet\Assets\TRENDnet logo_NEW\JPEG\RGB\TRENDnet logo_icon_Web_RG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9574" y="5780220"/>
            <a:ext cx="903291" cy="896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546100"/>
            <a:ext cx="7772400" cy="701675"/>
          </a:xfrm>
        </p:spPr>
        <p:txBody>
          <a:bodyPr/>
          <a:lstStyle/>
          <a:p>
            <a:pPr eaLnBrk="1" hangingPunct="1"/>
            <a:r>
              <a:rPr lang="en-US" altLang="zh-TW" b="1" dirty="0" smtClean="0">
                <a:solidFill>
                  <a:schemeClr val="tx1"/>
                </a:solidFill>
                <a:ea typeface="PMingLiU" pitchFamily="18" charset="-120"/>
              </a:rPr>
              <a:t>Wireless LAN Configurations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58900"/>
            <a:ext cx="8229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ea typeface="PMingLiU" pitchFamily="18" charset="-120"/>
              </a:rPr>
              <a:t>Basic Modes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dirty="0" smtClean="0">
                <a:ea typeface="PMingLiU" pitchFamily="18" charset="-120"/>
              </a:rPr>
              <a:t>Peer-to-Peer (Ad-Hoc)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dirty="0" smtClean="0">
                <a:ea typeface="PMingLiU" pitchFamily="18" charset="-120"/>
              </a:rPr>
              <a:t>Client/Server (Infrastructure)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ea typeface="PMingLiU" pitchFamily="18" charset="-120"/>
              </a:rPr>
              <a:t>Roaming </a:t>
            </a:r>
            <a:r>
              <a:rPr lang="en-US" altLang="zh-TW" sz="2400" dirty="0" smtClean="0">
                <a:ea typeface="PMingLiU" pitchFamily="18" charset="-120"/>
              </a:rPr>
              <a:t>(from one AP to another)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ea typeface="PMingLiU" pitchFamily="18" charset="-120"/>
              </a:rPr>
              <a:t>LAN-to-LAN Bridging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dirty="0" smtClean="0">
                <a:ea typeface="PMingLiU" pitchFamily="18" charset="-120"/>
              </a:rPr>
              <a:t>Point-to-Point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dirty="0" smtClean="0">
                <a:ea typeface="PMingLiU" pitchFamily="18" charset="-120"/>
              </a:rPr>
              <a:t>Point-to-Multipoint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z="2400" dirty="0" smtClean="0">
                <a:ea typeface="PMingLiU" pitchFamily="18" charset="-120"/>
              </a:rPr>
              <a:t>Client AP </a:t>
            </a:r>
            <a:r>
              <a:rPr lang="en-US" altLang="zh-TW" sz="2000" dirty="0" smtClean="0">
                <a:ea typeface="PMingLiU" pitchFamily="18" charset="-120"/>
              </a:rPr>
              <a:t>(connects to the AP just like a client adapter)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ea typeface="PMingLiU" pitchFamily="18" charset="-120"/>
              </a:rPr>
              <a:t>Repeater (repeat the signal)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>
                <a:ea typeface="PMingLiU" pitchFamily="18" charset="-120"/>
              </a:rPr>
              <a:t>Integrated Wired/Wireless Internet Router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Compatibility</a:t>
            </a:r>
            <a:endParaRPr lang="en-US" dirty="0"/>
          </a:p>
        </p:txBody>
      </p:sp>
      <p:pic>
        <p:nvPicPr>
          <p:cNvPr id="106498" name="Picture 2" descr="http://www.powerlinenetworking.co.uk/images/chipsets/d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" y="4068762"/>
            <a:ext cx="1123950" cy="571501"/>
          </a:xfrm>
          <a:prstGeom prst="rect">
            <a:avLst/>
          </a:prstGeom>
          <a:noFill/>
        </p:spPr>
      </p:pic>
      <p:pic>
        <p:nvPicPr>
          <p:cNvPr id="106500" name="Picture 4" descr="http://www.powerlinenetworking.co.uk/images/chipsets/intellon-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225" y="1924050"/>
            <a:ext cx="1428750" cy="4762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18521" y="2624435"/>
            <a:ext cx="2515329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200Mbps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0371" y="2005310"/>
            <a:ext cx="2515329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85Mbps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0846" y="3243560"/>
            <a:ext cx="2515329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14Mbps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5671" y="4815185"/>
            <a:ext cx="2515329" cy="76944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200Mbps</a:t>
            </a:r>
            <a:endParaRPr lang="en-US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Up-Down Arrow 9"/>
          <p:cNvSpPr/>
          <p:nvPr/>
        </p:nvSpPr>
        <p:spPr bwMode="auto">
          <a:xfrm>
            <a:off x="6000750" y="2581275"/>
            <a:ext cx="485775" cy="8763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1" name="Up-Down Arrow 10"/>
          <p:cNvSpPr/>
          <p:nvPr/>
        </p:nvSpPr>
        <p:spPr bwMode="auto">
          <a:xfrm rot="4119039">
            <a:off x="4305299" y="2171699"/>
            <a:ext cx="485775" cy="876300"/>
          </a:xfrm>
          <a:prstGeom prst="upDownArrow">
            <a:avLst/>
          </a:prstGeom>
          <a:solidFill>
            <a:srgbClr val="F41D0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2" name="Up-Down Arrow 11"/>
          <p:cNvSpPr/>
          <p:nvPr/>
        </p:nvSpPr>
        <p:spPr bwMode="auto">
          <a:xfrm rot="6759649">
            <a:off x="4305300" y="2943223"/>
            <a:ext cx="485775" cy="876300"/>
          </a:xfrm>
          <a:prstGeom prst="upDownArrow">
            <a:avLst/>
          </a:prstGeom>
          <a:solidFill>
            <a:srgbClr val="F41D0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5770" y="2876550"/>
            <a:ext cx="513282" cy="3077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Yes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2670" y="2876550"/>
            <a:ext cx="513282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Up-Down Arrow 14"/>
          <p:cNvSpPr/>
          <p:nvPr/>
        </p:nvSpPr>
        <p:spPr bwMode="auto">
          <a:xfrm>
            <a:off x="2752725" y="3571875"/>
            <a:ext cx="485775" cy="876300"/>
          </a:xfrm>
          <a:prstGeom prst="upDownArrow">
            <a:avLst/>
          </a:prstGeom>
          <a:solidFill>
            <a:srgbClr val="F41D0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8220" y="3876675"/>
            <a:ext cx="513282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09345" y="5429250"/>
            <a:ext cx="513282" cy="30777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Yes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99820" y="5857875"/>
            <a:ext cx="513282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2050" y="5391150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Compatible</a:t>
            </a:r>
            <a:r>
              <a:rPr lang="en-US" sz="1800" dirty="0" smtClean="0"/>
              <a:t> in a Mixed Environment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4972050" y="5819775"/>
            <a:ext cx="3797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Not Compatible in a Mixed Environment</a:t>
            </a:r>
            <a:endParaRPr lang="en-US" sz="1600" dirty="0"/>
          </a:p>
        </p:txBody>
      </p:sp>
      <p:sp>
        <p:nvSpPr>
          <p:cNvPr id="21" name="Up-Down Arrow 20"/>
          <p:cNvSpPr/>
          <p:nvPr/>
        </p:nvSpPr>
        <p:spPr bwMode="auto">
          <a:xfrm rot="2457047">
            <a:off x="4381499" y="3952874"/>
            <a:ext cx="485775" cy="876300"/>
          </a:xfrm>
          <a:prstGeom prst="upDownArrow">
            <a:avLst/>
          </a:prstGeom>
          <a:solidFill>
            <a:srgbClr val="F41D0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3195" y="4467225"/>
            <a:ext cx="513282" cy="3077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ChangeArrowheads="1"/>
          </p:cNvSpPr>
          <p:nvPr/>
        </p:nvSpPr>
        <p:spPr bwMode="auto">
          <a:xfrm>
            <a:off x="3343274" y="2476500"/>
            <a:ext cx="5724525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kumimoji="1" lang="en-US" altLang="zh-TW" sz="6000" i="1" dirty="0">
                <a:solidFill>
                  <a:schemeClr val="tx2"/>
                </a:solidFill>
                <a:ea typeface="AR MinchoL JIS"/>
                <a:cs typeface="AR MinchoL JIS"/>
              </a:rPr>
              <a:t>Web-Smart</a:t>
            </a:r>
          </a:p>
          <a:p>
            <a:pPr algn="ctr"/>
            <a:r>
              <a:rPr kumimoji="1" lang="en-US" altLang="zh-TW" sz="6000" i="1" dirty="0">
                <a:solidFill>
                  <a:schemeClr val="tx2"/>
                </a:solidFill>
                <a:ea typeface="AR MinchoL JIS"/>
                <a:cs typeface="AR MinchoL JIS"/>
              </a:rPr>
              <a:t>Ethernet Switch</a:t>
            </a: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3733800" y="5029200"/>
            <a:ext cx="198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zh-TW" sz="2400" b="1">
                <a:latin typeface="Times New Roman" pitchFamily="18" charset="0"/>
                <a:ea typeface="PMingLiU" pitchFamily="18" charset="-120"/>
              </a:rPr>
              <a:t> </a:t>
            </a:r>
          </a:p>
        </p:txBody>
      </p:sp>
      <p:pic>
        <p:nvPicPr>
          <p:cNvPr id="63490" name="Picture 2" descr="C:\Documents and Settings\Brian\My Documents\My Projects\Trendnet\Assets\Prod_Cat_Logo\gigab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" y="1801368"/>
            <a:ext cx="3249613" cy="324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3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520700"/>
            <a:ext cx="8001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What’s Web Smart Switch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8486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ea typeface="PMingLiU" pitchFamily="18" charset="-120"/>
              </a:rPr>
              <a:t>Web Smart Switches are Ethernet Switches with light management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ea typeface="PMingLiU" pitchFamily="18" charset="-120"/>
              </a:rPr>
              <a:t>Easy to configure the Smart Switches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ea typeface="PMingLiU" pitchFamily="18" charset="-120"/>
              </a:rPr>
              <a:t>Users can learn how to operate the switch in 10 minutes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ea typeface="PMingLiU" pitchFamily="18" charset="-120"/>
              </a:rPr>
              <a:t>Web access through standard web browser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smtClean="0">
                <a:ea typeface="PMingLiU" pitchFamily="18" charset="-120"/>
              </a:rPr>
              <a:t>Centrally monitor multiple switches in one screen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zh-TW" sz="2400" smtClean="0"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What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PMingLiU" pitchFamily="18" charset="-120"/>
              </a:rPr>
              <a:t>’</a:t>
            </a:r>
            <a:r>
              <a:rPr lang="en-US" altLang="zh-TW" sz="4000" b="1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s Web Smart Switch</a:t>
            </a: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 </a:t>
            </a:r>
            <a:r>
              <a:rPr lang="en-US" altLang="zh-TW" sz="2400" b="1">
                <a:effectLst>
                  <a:outerShdw blurRad="38100" dist="38100" dir="2700000" algn="tl">
                    <a:srgbClr val="C0C0C0"/>
                  </a:outerShdw>
                </a:effectLst>
                <a:ea typeface="PMingLiU" pitchFamily="18" charset="-120"/>
              </a:rPr>
              <a:t>(cont.)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38862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PMingLiU" pitchFamily="18" charset="-120"/>
              </a:rPr>
              <a:t>Web Smart Switches have powerful L2 functions but with very low cost</a:t>
            </a:r>
          </a:p>
          <a:p>
            <a:pPr lvl="1" eaLnBrk="1" hangingPunct="1">
              <a:buFontTx/>
              <a:buChar char="•"/>
            </a:pPr>
            <a:r>
              <a:rPr lang="en-US" altLang="zh-TW" smtClean="0">
                <a:ea typeface="PMingLiU" pitchFamily="18" charset="-120"/>
              </a:rPr>
              <a:t>Opens almost all the powerful functions of the L2 switch chipset.</a:t>
            </a:r>
          </a:p>
          <a:p>
            <a:pPr lvl="1" eaLnBrk="1" hangingPunct="1">
              <a:buFontTx/>
              <a:buChar char="•"/>
            </a:pPr>
            <a:r>
              <a:rPr lang="en-US" altLang="zh-TW" smtClean="0">
                <a:ea typeface="PMingLiU" pitchFamily="18" charset="-120"/>
              </a:rPr>
              <a:t>Low cost CPU design and small memory footprint to achieve cost effective solutions</a:t>
            </a:r>
          </a:p>
          <a:p>
            <a:pPr lvl="1" eaLnBrk="1" hangingPunct="1">
              <a:buFontTx/>
              <a:buBlip>
                <a:blip r:embed="rId2"/>
              </a:buBlip>
            </a:pPr>
            <a:endParaRPr lang="en-US" altLang="zh-TW" smtClean="0"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endParaRPr lang="en-US" b="1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2638" y="1981199"/>
            <a:ext cx="5319711" cy="45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363" y="1352550"/>
            <a:ext cx="53419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Secured Login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</a:t>
            </a:r>
            <a:endParaRPr lang="en-US" b="1" dirty="0"/>
          </a:p>
        </p:txBody>
      </p:sp>
      <p:pic>
        <p:nvPicPr>
          <p:cNvPr id="67586" name="Picture 2" descr="C:\Documents and Settings\Brian\My Documents\My Projects\Trendnet\Miami Conference\Product Images\tpe224ws_sys_inf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1924926"/>
            <a:ext cx="6391275" cy="4780674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363" y="1352550"/>
            <a:ext cx="534193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Display System Information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Management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1352550"/>
            <a:ext cx="4427537" cy="577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Display System Status</a:t>
            </a:r>
          </a:p>
        </p:txBody>
      </p:sp>
      <p:pic>
        <p:nvPicPr>
          <p:cNvPr id="65542" name="Picture 6" descr="C:\Documents and Settings\Brian\My Documents\My Projects\Trendnet\Miami Conference\Product Images\tpe224ws_sys_stat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1905000"/>
            <a:ext cx="7153275" cy="445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Management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1352550"/>
            <a:ext cx="5864225" cy="577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Manage Port Settings</a:t>
            </a:r>
          </a:p>
        </p:txBody>
      </p:sp>
      <p:pic>
        <p:nvPicPr>
          <p:cNvPr id="66564" name="Picture 4" descr="C:\Documents and Settings\Brian\My Documents\My Projects\Trendnet\Miami Conference\Product Images\tpe224ws_port_set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1890713"/>
            <a:ext cx="7153275" cy="4791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Auto-Discovery</a:t>
            </a:r>
          </a:p>
        </p:txBody>
      </p:sp>
      <p:sp>
        <p:nvSpPr>
          <p:cNvPr id="78851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205413" y="2617788"/>
            <a:ext cx="3530600" cy="1739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Find All Web-Smart</a:t>
            </a:r>
          </a:p>
          <a:p>
            <a:pPr eaLnBrk="1" hangingPunct="1">
              <a:buFontTx/>
              <a:buNone/>
            </a:pPr>
            <a:r>
              <a:rPr lang="en-US" smtClean="0"/>
              <a:t>Switches on the LAN</a:t>
            </a:r>
          </a:p>
          <a:p>
            <a:pPr eaLnBrk="1" hangingPunct="1">
              <a:buFontTx/>
              <a:buNone/>
            </a:pPr>
            <a:r>
              <a:rPr lang="en-US" smtClean="0"/>
              <a:t>Broadcast Domain</a:t>
            </a: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1668463"/>
            <a:ext cx="4618037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Central Monitoring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717675"/>
            <a:ext cx="4325938" cy="25225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Users can monitor all Web-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Smart Switches on the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network and view traps and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log records through the Auto-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smtClean="0"/>
              <a:t>Discovery program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/>
          <a:srcRect l="18457" t="4922" r="18457" b="9843"/>
          <a:stretch>
            <a:fillRect/>
          </a:stretch>
        </p:blipFill>
        <p:spPr bwMode="auto">
          <a:xfrm>
            <a:off x="4481513" y="1811338"/>
            <a:ext cx="4202112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688" y="4646613"/>
            <a:ext cx="3635375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4652963" y="5059363"/>
            <a:ext cx="1220787" cy="396875"/>
          </a:xfrm>
          <a:prstGeom prst="wedgeEllipseCallout">
            <a:avLst>
              <a:gd name="adj1" fmla="val -129324"/>
              <a:gd name="adj2" fmla="val -41199"/>
            </a:avLst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kumimoji="1" lang="en-US" sz="2400">
              <a:latin typeface="Arial" pitchFamily="34" charset="0"/>
              <a:ea typeface="PMingLiU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7467600" y="762000"/>
            <a:ext cx="1143000" cy="11430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572000" y="1981200"/>
            <a:ext cx="1143000" cy="11430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2057400" y="3200400"/>
            <a:ext cx="1143000" cy="11430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152400" y="4191000"/>
            <a:ext cx="1143000" cy="11430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History of Wireless Speed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685800" y="2209800"/>
            <a:ext cx="7391400" cy="3505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685800" y="5410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8077200" y="1981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181600" y="32766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2590800" y="44958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28600" y="4648200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/>
              <a:t>802.11b</a:t>
            </a:r>
          </a:p>
          <a:p>
            <a:pPr algn="ctr"/>
            <a:r>
              <a:rPr lang="en-US" sz="1800" b="1"/>
              <a:t>11Mbps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676400" y="36576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/>
              <a:t> 802.11a</a:t>
            </a:r>
          </a:p>
          <a:p>
            <a:pPr algn="ctr"/>
            <a:r>
              <a:rPr lang="en-US" sz="1800" b="1"/>
              <a:t>54Mbps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648200" y="2438400"/>
            <a:ext cx="114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802.11g</a:t>
            </a:r>
          </a:p>
          <a:p>
            <a:r>
              <a:rPr lang="en-US" sz="1800" b="1"/>
              <a:t>54Mbps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7467600" y="11430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/>
              <a:t>802.11n </a:t>
            </a:r>
          </a:p>
          <a:p>
            <a:pPr algn="ctr"/>
            <a:r>
              <a:rPr lang="en-US" sz="1800" b="1"/>
              <a:t>600Mbps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279400" y="42672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1999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209800" y="32766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2001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724400" y="2057400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2003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7620000" y="762000"/>
            <a:ext cx="8707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2008</a:t>
            </a:r>
            <a:endParaRPr lang="en-US" sz="2400" b="1" dirty="0"/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1447800" y="5886450"/>
            <a:ext cx="2679700" cy="971550"/>
          </a:xfrm>
          <a:prstGeom prst="rect">
            <a:avLst/>
          </a:prstGeom>
          <a:solidFill>
            <a:srgbClr val="99FF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802.11a faces slow adoption.</a:t>
            </a:r>
          </a:p>
          <a:p>
            <a:r>
              <a:rPr lang="en-US" sz="1400"/>
              <a:t>802.11b+ doubles speed using </a:t>
            </a:r>
          </a:p>
          <a:p>
            <a:r>
              <a:rPr lang="en-US" sz="1400"/>
              <a:t>PBCC Technology in TI chipset</a:t>
            </a:r>
          </a:p>
          <a:p>
            <a:r>
              <a:rPr lang="en-US" sz="1400"/>
              <a:t>Not an official Standard</a:t>
            </a:r>
          </a:p>
        </p:txBody>
      </p:sp>
      <p:sp>
        <p:nvSpPr>
          <p:cNvPr id="215061" name="Text Box 21"/>
          <p:cNvSpPr txBox="1">
            <a:spLocks noChangeArrowheads="1"/>
          </p:cNvSpPr>
          <p:nvPr/>
        </p:nvSpPr>
        <p:spPr bwMode="auto">
          <a:xfrm>
            <a:off x="3962400" y="5029200"/>
            <a:ext cx="2117725" cy="758825"/>
          </a:xfrm>
          <a:prstGeom prst="rect">
            <a:avLst/>
          </a:prstGeom>
          <a:solidFill>
            <a:srgbClr val="99FF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802.11g Products</a:t>
            </a:r>
          </a:p>
          <a:p>
            <a:r>
              <a:rPr lang="en-US" sz="1400"/>
              <a:t>Launched 6 months</a:t>
            </a:r>
          </a:p>
          <a:p>
            <a:r>
              <a:rPr lang="en-US" sz="1400"/>
              <a:t>Before IEEE Ratification</a:t>
            </a:r>
          </a:p>
        </p:txBody>
      </p:sp>
      <p:sp>
        <p:nvSpPr>
          <p:cNvPr id="215062" name="Text Box 22"/>
          <p:cNvSpPr txBox="1">
            <a:spLocks noChangeArrowheads="1"/>
          </p:cNvSpPr>
          <p:nvPr/>
        </p:nvSpPr>
        <p:spPr bwMode="auto">
          <a:xfrm>
            <a:off x="5410200" y="4343400"/>
            <a:ext cx="2082800" cy="546100"/>
          </a:xfrm>
          <a:prstGeom prst="rect">
            <a:avLst/>
          </a:prstGeom>
          <a:solidFill>
            <a:srgbClr val="99FF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108Mbps &amp; 125Mbps</a:t>
            </a:r>
          </a:p>
          <a:p>
            <a:r>
              <a:rPr lang="en-US" sz="1400"/>
              <a:t>Turbo Modes Launched</a:t>
            </a: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6248400" y="3844925"/>
            <a:ext cx="2095500" cy="333375"/>
          </a:xfrm>
          <a:prstGeom prst="rect">
            <a:avLst/>
          </a:prstGeom>
          <a:solidFill>
            <a:srgbClr val="99FF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MIMO &amp; Smart Antenna</a:t>
            </a:r>
          </a:p>
        </p:txBody>
      </p:sp>
      <p:sp>
        <p:nvSpPr>
          <p:cNvPr id="215064" name="Text Box 24"/>
          <p:cNvSpPr txBox="1">
            <a:spLocks noChangeArrowheads="1"/>
          </p:cNvSpPr>
          <p:nvPr/>
        </p:nvSpPr>
        <p:spPr bwMode="auto">
          <a:xfrm>
            <a:off x="7010400" y="3048000"/>
            <a:ext cx="1581150" cy="546100"/>
          </a:xfrm>
          <a:prstGeom prst="rect">
            <a:avLst/>
          </a:prstGeom>
          <a:solidFill>
            <a:srgbClr val="99FF33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/>
              <a:t>802.11n 1.0 Draft</a:t>
            </a:r>
          </a:p>
          <a:p>
            <a:r>
              <a:rPr lang="en-US" sz="1400" b="1"/>
              <a:t>300Mbps 2.4Ghz</a:t>
            </a:r>
          </a:p>
        </p:txBody>
      </p:sp>
      <p:sp>
        <p:nvSpPr>
          <p:cNvPr id="215065" name="Line 25"/>
          <p:cNvSpPr>
            <a:spLocks noChangeShapeType="1"/>
          </p:cNvSpPr>
          <p:nvPr/>
        </p:nvSpPr>
        <p:spPr bwMode="auto">
          <a:xfrm flipV="1">
            <a:off x="3276600" y="44958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66" name="Line 26"/>
          <p:cNvSpPr>
            <a:spLocks noChangeShapeType="1"/>
          </p:cNvSpPr>
          <p:nvPr/>
        </p:nvSpPr>
        <p:spPr bwMode="auto">
          <a:xfrm flipV="1">
            <a:off x="4724400" y="3810000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67" name="Line 27"/>
          <p:cNvSpPr>
            <a:spLocks noChangeShapeType="1"/>
          </p:cNvSpPr>
          <p:nvPr/>
        </p:nvSpPr>
        <p:spPr bwMode="auto">
          <a:xfrm flipV="1">
            <a:off x="5943600" y="32004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68" name="Line 28"/>
          <p:cNvSpPr>
            <a:spLocks noChangeShapeType="1"/>
          </p:cNvSpPr>
          <p:nvPr/>
        </p:nvSpPr>
        <p:spPr bwMode="auto">
          <a:xfrm flipV="1">
            <a:off x="6781800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069" name="Line 29"/>
          <p:cNvSpPr>
            <a:spLocks noChangeShapeType="1"/>
          </p:cNvSpPr>
          <p:nvPr/>
        </p:nvSpPr>
        <p:spPr bwMode="auto">
          <a:xfrm flipV="1">
            <a:off x="7620000" y="24384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0" grpId="0" animBg="1"/>
      <p:bldP spid="215061" grpId="0" animBg="1"/>
      <p:bldP spid="215062" grpId="0" animBg="1"/>
      <p:bldP spid="215063" grpId="0" animBg="1"/>
      <p:bldP spid="215064" grpId="0" animBg="1"/>
      <p:bldP spid="215065" grpId="0" animBg="1"/>
      <p:bldP spid="215066" grpId="0" animBg="1"/>
      <p:bldP spid="215067" grpId="0" animBg="1"/>
      <p:bldP spid="215068" grpId="0" animBg="1"/>
      <p:bldP spid="21506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Web Smart Switches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4350" y="1682750"/>
          <a:ext cx="8153400" cy="42281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3100"/>
                <a:gridCol w="1362075"/>
                <a:gridCol w="1238250"/>
                <a:gridCol w="1158875"/>
                <a:gridCol w="1222375"/>
                <a:gridCol w="1228725"/>
              </a:tblGrid>
              <a:tr h="48895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Model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10/100Mbps Ports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1000Mbps Ports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Mini-GBIC Slots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Power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over Ethernet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618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TEG-224WS+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</a:p>
                    <a:p>
                      <a:pPr algn="ctr"/>
                      <a:r>
                        <a:rPr lang="en-US" sz="1000" b="1" dirty="0" smtClean="0"/>
                        <a:t>(Shared)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6183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TEG-2248WS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</a:p>
                    <a:p>
                      <a:pPr algn="ctr"/>
                      <a:r>
                        <a:rPr lang="en-US" sz="1000" b="1" dirty="0" smtClean="0"/>
                        <a:t>(Shared)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noFill/>
                  </a:tcPr>
                </a:tc>
              </a:tr>
              <a:tr h="618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TEG-160WS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 anchor="ctr"/>
                </a:tc>
              </a:tr>
              <a:tr h="618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TEG-240WS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618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TEG-448WS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</a:p>
                    <a:p>
                      <a:pPr algn="ctr"/>
                      <a:r>
                        <a:rPr lang="en-US" sz="1000" b="1" dirty="0" smtClean="0"/>
                        <a:t>(Shared)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6183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TPE-224WS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</a:p>
                    <a:p>
                      <a:pPr algn="ctr"/>
                      <a:r>
                        <a:rPr lang="en-US" sz="1050" b="1" dirty="0" smtClean="0"/>
                        <a:t>(Shared)</a:t>
                      </a:r>
                      <a:endParaRPr lang="en-US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9394" name="Picture 2" descr="C:\Documents and Settings\Brian\My Documents\My Projects\Trendnet\Miami Conference\Product Images\TEG-224WSpl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2244725"/>
            <a:ext cx="1809750" cy="525016"/>
          </a:xfrm>
          <a:prstGeom prst="rect">
            <a:avLst/>
          </a:prstGeom>
          <a:noFill/>
        </p:spPr>
      </p:pic>
      <p:pic>
        <p:nvPicPr>
          <p:cNvPr id="59395" name="Picture 3" descr="C:\Documents and Settings\Brian\My Documents\My Projects\Trendnet\Miami Conference\Product Images\TEG-2248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2859089"/>
            <a:ext cx="1773237" cy="539625"/>
          </a:xfrm>
          <a:prstGeom prst="rect">
            <a:avLst/>
          </a:prstGeom>
          <a:noFill/>
        </p:spPr>
      </p:pic>
      <p:pic>
        <p:nvPicPr>
          <p:cNvPr id="59396" name="Picture 4" descr="C:\Documents and Settings\Brian\My Documents\My Projects\Trendnet\Miami Conference\Product Images\TEG-160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63" y="3476625"/>
            <a:ext cx="1661712" cy="563424"/>
          </a:xfrm>
          <a:prstGeom prst="rect">
            <a:avLst/>
          </a:prstGeom>
          <a:noFill/>
        </p:spPr>
      </p:pic>
      <p:pic>
        <p:nvPicPr>
          <p:cNvPr id="59397" name="Picture 5" descr="http://www.trendnet.com/image/products/photo/TEG-240WS_b1_d1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" y="4076700"/>
            <a:ext cx="1762125" cy="590312"/>
          </a:xfrm>
          <a:prstGeom prst="rect">
            <a:avLst/>
          </a:prstGeom>
          <a:noFill/>
        </p:spPr>
      </p:pic>
      <p:pic>
        <p:nvPicPr>
          <p:cNvPr id="59398" name="Picture 6" descr="C:\Documents and Settings\Brian\My Documents\My Projects\Trendnet\Miami Conference\Product Images\TEG-448WS_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325" y="4694312"/>
            <a:ext cx="1600200" cy="584240"/>
          </a:xfrm>
          <a:prstGeom prst="rect">
            <a:avLst/>
          </a:prstGeom>
          <a:noFill/>
        </p:spPr>
      </p:pic>
      <p:pic>
        <p:nvPicPr>
          <p:cNvPr id="59399" name="Picture 7" descr="C:\Documents and Settings\Brian\My Documents\My Projects\Trendnet\Miami Conference\Product Images\image_TPE224WS (mirror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426" y="5317045"/>
            <a:ext cx="1523999" cy="57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ChangeArrowheads="1"/>
          </p:cNvSpPr>
          <p:nvPr/>
        </p:nvSpPr>
        <p:spPr bwMode="auto">
          <a:xfrm>
            <a:off x="3790951" y="2390775"/>
            <a:ext cx="46101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kumimoji="1" lang="en-US" altLang="zh-TW" sz="8800" i="1" dirty="0">
                <a:solidFill>
                  <a:schemeClr val="tx2"/>
                </a:solidFill>
                <a:ea typeface="AR MinchoL JIS"/>
                <a:cs typeface="AR MinchoL JIS"/>
              </a:rPr>
              <a:t>SNMP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733800" y="5029200"/>
            <a:ext cx="1981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altLang="zh-TW" sz="2400" b="1">
                <a:latin typeface="Times New Roman" pitchFamily="18" charset="0"/>
                <a:ea typeface="PMingLiU" pitchFamily="18" charset="-120"/>
              </a:rPr>
              <a:t> </a:t>
            </a:r>
          </a:p>
        </p:txBody>
      </p:sp>
      <p:pic>
        <p:nvPicPr>
          <p:cNvPr id="66561" name="Picture 1" descr="C:\Documents and Settings\Brian\My Documents\My Projects\Trendnet\Assets\Prod_Cat_Logo\swit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" y="1797050"/>
            <a:ext cx="3249613" cy="324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9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9900" y="469900"/>
            <a:ext cx="8229600" cy="10461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000" b="1" smtClean="0"/>
              <a:t>SNMP</a:t>
            </a:r>
            <a:r>
              <a:rPr lang="en-US" sz="4000" smtClean="0"/>
              <a:t> </a:t>
            </a: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723900" y="1790700"/>
            <a:ext cx="82296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/>
              <a:t>Simple Network Manageability Protocol</a:t>
            </a:r>
            <a:r>
              <a:rPr lang="en-US" sz="3200"/>
              <a:t> </a:t>
            </a:r>
          </a:p>
        </p:txBody>
      </p:sp>
      <p:pic>
        <p:nvPicPr>
          <p:cNvPr id="81924" name="Picture 6" descr="snmp_tcpip_st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933700"/>
            <a:ext cx="77724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SNMP Technology Overview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Common SNMP Applications</a:t>
            </a:r>
          </a:p>
          <a:p>
            <a:pPr eaLnBrk="1" hangingPunct="1"/>
            <a:r>
              <a:rPr lang="en-US" sz="2800" smtClean="0"/>
              <a:t>Monitor Network Traffic</a:t>
            </a:r>
          </a:p>
          <a:p>
            <a:pPr lvl="2" eaLnBrk="1" hangingPunct="1"/>
            <a:r>
              <a:rPr lang="en-US" sz="2000" smtClean="0"/>
              <a:t>Per Port</a:t>
            </a:r>
          </a:p>
          <a:p>
            <a:pPr lvl="2" eaLnBrk="1" hangingPunct="1"/>
            <a:r>
              <a:rPr lang="en-US" sz="2000" smtClean="0"/>
              <a:t>Per Switch</a:t>
            </a:r>
          </a:p>
          <a:p>
            <a:pPr eaLnBrk="1" hangingPunct="1"/>
            <a:r>
              <a:rPr lang="en-US" sz="2800" smtClean="0"/>
              <a:t>Network Utilization</a:t>
            </a:r>
          </a:p>
          <a:p>
            <a:pPr eaLnBrk="1" hangingPunct="1"/>
            <a:r>
              <a:rPr lang="en-US" sz="2800" smtClean="0"/>
              <a:t>Protocol Utilization</a:t>
            </a:r>
          </a:p>
          <a:p>
            <a:pPr eaLnBrk="1" hangingPunct="1"/>
            <a:r>
              <a:rPr lang="en-US" sz="2800" smtClean="0"/>
              <a:t>Maintain Network Health</a:t>
            </a:r>
          </a:p>
          <a:p>
            <a:pPr eaLnBrk="1" hangingPunct="1"/>
            <a:r>
              <a:rPr lang="en-US" sz="2800" smtClean="0"/>
              <a:t>Security</a:t>
            </a:r>
          </a:p>
        </p:txBody>
      </p:sp>
      <p:pic>
        <p:nvPicPr>
          <p:cNvPr id="82948" name="Picture 4" descr="snmp_chart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052638"/>
            <a:ext cx="30480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snmp_chart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990975"/>
            <a:ext cx="2971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3508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SNMP Technology Overview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614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SNMP Manager</a:t>
            </a:r>
          </a:p>
          <a:p>
            <a:pPr eaLnBrk="1" hangingPunct="1"/>
            <a:r>
              <a:rPr lang="en-US" sz="2400" smtClean="0"/>
              <a:t>Any Workstation with SNMP Compliant Software </a:t>
            </a:r>
          </a:p>
          <a:p>
            <a:pPr eaLnBrk="1" hangingPunct="1"/>
            <a:r>
              <a:rPr lang="en-US" sz="2400" smtClean="0"/>
              <a:t>Any Workstation with an Internet Browser </a:t>
            </a:r>
            <a:r>
              <a:rPr lang="en-US" sz="1800" smtClean="0"/>
              <a:t>(</a:t>
            </a:r>
            <a:r>
              <a:rPr lang="en-US" sz="1800" i="1" smtClean="0"/>
              <a:t>Internet Explorer</a:t>
            </a:r>
            <a:r>
              <a:rPr lang="en-US" sz="1800" smtClean="0"/>
              <a:t>)</a:t>
            </a:r>
          </a:p>
          <a:p>
            <a:pPr eaLnBrk="1" hangingPunct="1">
              <a:buFontTx/>
              <a:buNone/>
            </a:pPr>
            <a:r>
              <a:rPr lang="en-US" smtClean="0"/>
              <a:t>SNMP Agent (or Managed Device)</a:t>
            </a:r>
          </a:p>
          <a:p>
            <a:pPr eaLnBrk="1" hangingPunct="1"/>
            <a:r>
              <a:rPr lang="en-US" sz="2400" smtClean="0"/>
              <a:t>Devices Compliant with SNMP</a:t>
            </a:r>
          </a:p>
          <a:p>
            <a:pPr eaLnBrk="1" hangingPunct="1"/>
            <a:r>
              <a:rPr lang="en-US" sz="2400" smtClean="0"/>
              <a:t>Devices with Built-in Management Information Base (MIB)</a:t>
            </a:r>
          </a:p>
        </p:txBody>
      </p:sp>
      <p:pic>
        <p:nvPicPr>
          <p:cNvPr id="83972" name="Picture 4" descr="snmp_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1687513"/>
            <a:ext cx="17526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snmp_ag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0" y="4897438"/>
            <a:ext cx="4464050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SNMP Technology Overview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138588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SNMP Manager</a:t>
            </a:r>
          </a:p>
          <a:p>
            <a:pPr eaLnBrk="1" hangingPunct="1"/>
            <a:r>
              <a:rPr lang="en-US" sz="2400" smtClean="0"/>
              <a:t>HP OpenView</a:t>
            </a:r>
          </a:p>
          <a:p>
            <a:pPr eaLnBrk="1" hangingPunct="1"/>
            <a:r>
              <a:rPr lang="en-US" sz="2400" smtClean="0"/>
              <a:t>Network Instruments Observer</a:t>
            </a:r>
          </a:p>
          <a:p>
            <a:pPr eaLnBrk="1" hangingPunct="1">
              <a:buFontTx/>
              <a:buNone/>
            </a:pPr>
            <a:r>
              <a:rPr lang="en-US" smtClean="0"/>
              <a:t>SNMP Agent (Managed Device)</a:t>
            </a:r>
          </a:p>
        </p:txBody>
      </p:sp>
      <p:pic>
        <p:nvPicPr>
          <p:cNvPr id="84996" name="Picture 4" descr="hp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43538" y="1468438"/>
            <a:ext cx="11430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 descr="ni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1675" y="2132013"/>
            <a:ext cx="17526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10" descr="TEG-S3000i_a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4533900"/>
            <a:ext cx="23098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12" descr="teg-s2600i_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54363" y="5635625"/>
            <a:ext cx="26812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13" descr="tew-453apb_1_a_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37400" y="5200650"/>
            <a:ext cx="1227138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91300" y="6400800"/>
            <a:ext cx="2279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 Unicode MS"/>
              </a:rPr>
              <a:t>TEW-453APB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4575" y="6359525"/>
            <a:ext cx="2279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 Unicode MS"/>
              </a:rPr>
              <a:t>TEG-S2600i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2225" y="5218113"/>
            <a:ext cx="2279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 Unicode MS"/>
              </a:rPr>
              <a:t>TEG-S3000i</a:t>
            </a:r>
            <a:endParaRPr lang="en-US" sz="1400" dirty="0"/>
          </a:p>
        </p:txBody>
      </p:sp>
      <p:pic>
        <p:nvPicPr>
          <p:cNvPr id="85004" name="Picture 2" descr="http://www.trendnet.com/image/products/photo/TEG-S081Fi_a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2800" y="3440113"/>
            <a:ext cx="173196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5" name="TextBox 12"/>
          <p:cNvSpPr txBox="1">
            <a:spLocks noChangeArrowheads="1"/>
          </p:cNvSpPr>
          <p:nvPr/>
        </p:nvSpPr>
        <p:spPr bwMode="auto">
          <a:xfrm>
            <a:off x="6864350" y="4005263"/>
            <a:ext cx="2279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1400"/>
              <a:t>TEG-S081Fi</a:t>
            </a:r>
          </a:p>
        </p:txBody>
      </p:sp>
      <p:pic>
        <p:nvPicPr>
          <p:cNvPr id="85006" name="Picture 4" descr="http://www.trendnet.com/image/products/photo/TE100-S800i_a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9300" y="5513388"/>
            <a:ext cx="15192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7" name="TextBox 14"/>
          <p:cNvSpPr txBox="1">
            <a:spLocks noChangeArrowheads="1"/>
          </p:cNvSpPr>
          <p:nvPr/>
        </p:nvSpPr>
        <p:spPr bwMode="auto">
          <a:xfrm>
            <a:off x="484188" y="5997575"/>
            <a:ext cx="2281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1400"/>
              <a:t>TE100-S800i</a:t>
            </a:r>
          </a:p>
        </p:txBody>
      </p:sp>
      <p:pic>
        <p:nvPicPr>
          <p:cNvPr id="85008" name="Picture 6" descr="http://www.trendnet.com/image/products/photo/TE100-S810F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57425" y="4322763"/>
            <a:ext cx="160178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9" name="TextBox 16"/>
          <p:cNvSpPr txBox="1">
            <a:spLocks noChangeArrowheads="1"/>
          </p:cNvSpPr>
          <p:nvPr/>
        </p:nvSpPr>
        <p:spPr bwMode="auto">
          <a:xfrm>
            <a:off x="1979613" y="4914900"/>
            <a:ext cx="2279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1400"/>
              <a:t>TE100-S810i</a:t>
            </a:r>
          </a:p>
        </p:txBody>
      </p:sp>
      <p:pic>
        <p:nvPicPr>
          <p:cNvPr id="85010" name="Picture 8" descr="http://www.trendnet.com/image/products/photo/tfc-1600mm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663" y="3503613"/>
            <a:ext cx="143192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0" y="4719638"/>
            <a:ext cx="2279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 Unicode MS"/>
              </a:rPr>
              <a:t>TFC-1600MM</a:t>
            </a:r>
            <a:endParaRPr lang="en-US" sz="1400" dirty="0"/>
          </a:p>
        </p:txBody>
      </p:sp>
      <p:pic>
        <p:nvPicPr>
          <p:cNvPr id="85012" name="Picture 10" descr="http://www.trendnet.com/image/products/photo/teg-s2400i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24288" y="3455988"/>
            <a:ext cx="2471737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951288" y="4208463"/>
            <a:ext cx="22796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000000"/>
                </a:solidFill>
                <a:latin typeface="Arial Unicode MS"/>
              </a:rPr>
              <a:t>TEG-S2400i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3875" y="1406526"/>
          <a:ext cx="7911842" cy="52161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5983"/>
                <a:gridCol w="1540274"/>
                <a:gridCol w="1310667"/>
                <a:gridCol w="1186298"/>
                <a:gridCol w="1145753"/>
                <a:gridCol w="872867"/>
              </a:tblGrid>
              <a:tr h="57434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Model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10/100Mbps Ports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100Mbps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Ports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1000Mbps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Ports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Module Ports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TE100-S800i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</a:tr>
              <a:tr h="6166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TE100-S810Fi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</a:p>
                    <a:p>
                      <a:pPr algn="ctr"/>
                      <a:r>
                        <a:rPr lang="en-US" sz="1000" b="1" dirty="0" smtClean="0"/>
                        <a:t>(MM </a:t>
                      </a:r>
                      <a:r>
                        <a:rPr lang="en-US" sz="1000" b="1" baseline="0" dirty="0" smtClean="0"/>
                        <a:t>Fiber SC)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TEG-S081Fi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</a:p>
                    <a:p>
                      <a:pPr algn="ctr"/>
                      <a:r>
                        <a:rPr lang="en-US" sz="1000" b="1" dirty="0" smtClean="0"/>
                        <a:t>(MM Fiber SC)</a:t>
                      </a:r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</a:p>
                    <a:p>
                      <a:pPr algn="ctr"/>
                      <a:r>
                        <a:rPr lang="en-US" sz="1000" b="1" dirty="0" smtClean="0"/>
                        <a:t>(GBIC)</a:t>
                      </a:r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TEG-S2400i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TEG-S2600i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TEG-S3000i</a:t>
                      </a:r>
                      <a:endParaRPr lang="en-US" sz="16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TFC-1600MM</a:t>
                      </a:r>
                      <a:endParaRPr lang="en-US" sz="1600" b="1" i="1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Designed</a:t>
                      </a:r>
                      <a:r>
                        <a:rPr lang="en-US" sz="1600" baseline="0" dirty="0" smtClean="0"/>
                        <a:t> for TFC-1600 Chassis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  <a:tr h="5743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 smtClean="0"/>
                        <a:t>TEW-453APB</a:t>
                      </a:r>
                      <a:endParaRPr lang="en-US" sz="1600" b="1" i="1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108Mbps Super G Wireless </a:t>
                      </a:r>
                      <a:r>
                        <a:rPr lang="en-US" sz="1600" dirty="0" err="1" smtClean="0"/>
                        <a:t>HotSpot</a:t>
                      </a:r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6265" name="Picture 9" descr="C:\Documents and Settings\Brian\My Documents\My Projects\Trendnet\Miami Conference\Product Images\TFC-1600M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9693" y="5441687"/>
            <a:ext cx="531897" cy="638532"/>
          </a:xfrm>
          <a:prstGeom prst="rect">
            <a:avLst/>
          </a:prstGeom>
          <a:noFill/>
        </p:spPr>
      </p:pic>
      <p:pic>
        <p:nvPicPr>
          <p:cNvPr id="96262" name="Picture 6" descr="http://www.trendnet.com/image/products/photo/teg-s2400i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" y="3771901"/>
            <a:ext cx="1425575" cy="53815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SNMP Products</a:t>
            </a:r>
            <a:endParaRPr lang="en-US" b="1" dirty="0"/>
          </a:p>
        </p:txBody>
      </p:sp>
      <p:pic>
        <p:nvPicPr>
          <p:cNvPr id="96258" name="Picture 2" descr="C:\Documents and Settings\Brian\My Documents\My Projects\Trendnet\Miami Conference\Product Images\TE100-S800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0" y="1997075"/>
            <a:ext cx="1524000" cy="556419"/>
          </a:xfrm>
          <a:prstGeom prst="rect">
            <a:avLst/>
          </a:prstGeom>
          <a:noFill/>
        </p:spPr>
      </p:pic>
      <p:pic>
        <p:nvPicPr>
          <p:cNvPr id="96259" name="Picture 3" descr="C:\Documents and Settings\Brian\My Documents\My Projects\Trendnet\Miami Conference\Product Images\TE100-S810F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" y="2586038"/>
            <a:ext cx="1666875" cy="578197"/>
          </a:xfrm>
          <a:prstGeom prst="rect">
            <a:avLst/>
          </a:prstGeom>
          <a:noFill/>
        </p:spPr>
      </p:pic>
      <p:pic>
        <p:nvPicPr>
          <p:cNvPr id="96260" name="Picture 4" descr="C:\Documents and Settings\Brian\My Documents\My Projects\Trendnet\Miami Conference\Product Images\TEG-S081F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213101"/>
            <a:ext cx="1628775" cy="516628"/>
          </a:xfrm>
          <a:prstGeom prst="rect">
            <a:avLst/>
          </a:prstGeom>
          <a:noFill/>
        </p:spPr>
      </p:pic>
      <p:pic>
        <p:nvPicPr>
          <p:cNvPr id="96263" name="Picture 7" descr="C:\Documents and Settings\Brian\My Documents\My Projects\Trendnet\Miami Conference\Product Images\TEG-S2600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" y="4356100"/>
            <a:ext cx="1571625" cy="507504"/>
          </a:xfrm>
          <a:prstGeom prst="rect">
            <a:avLst/>
          </a:prstGeom>
          <a:noFill/>
        </p:spPr>
      </p:pic>
      <p:pic>
        <p:nvPicPr>
          <p:cNvPr id="96264" name="Picture 8" descr="C:\Documents and Settings\Brian\My Documents\My Projects\Trendnet\Miami Conference\Product Images\TEG-S3000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" y="4946651"/>
            <a:ext cx="1581150" cy="520462"/>
          </a:xfrm>
          <a:prstGeom prst="rect">
            <a:avLst/>
          </a:prstGeom>
          <a:noFill/>
        </p:spPr>
      </p:pic>
      <p:pic>
        <p:nvPicPr>
          <p:cNvPr id="96266" name="Picture 10" descr="C:\Documents and Settings\Brian\My Documents\My Projects\Trendnet\Miami Conference\Product Images\TEW-453AP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1101" y="6057951"/>
            <a:ext cx="542924" cy="545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7162800" cy="2362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TRENDnet</a:t>
            </a:r>
            <a:b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Internet Camera Servers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743200"/>
            <a:ext cx="594042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C:\Documents and Settings\Brian\My Documents\My Projects\Trendnet\Assets\Prod_Cat_Logo\ip_came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" y="2930525"/>
            <a:ext cx="2567908" cy="2565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Technology Overview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Transmit High Quality Video Over Intranet/Internet</a:t>
            </a:r>
          </a:p>
          <a:p>
            <a:pPr eaLnBrk="1" hangingPunct="1"/>
            <a:r>
              <a:rPr lang="en-US" dirty="0" smtClean="0"/>
              <a:t>Manage Through Web Browser</a:t>
            </a:r>
          </a:p>
          <a:p>
            <a:pPr eaLnBrk="1" hangingPunct="1"/>
            <a:r>
              <a:rPr lang="en-US" dirty="0" smtClean="0"/>
              <a:t>Standalone System with Built-In CPU</a:t>
            </a:r>
          </a:p>
          <a:p>
            <a:pPr eaLnBrk="1" hangingPunct="1"/>
            <a:r>
              <a:rPr lang="en-US" dirty="0" smtClean="0"/>
              <a:t>Support Alarm-Based Events</a:t>
            </a:r>
          </a:p>
          <a:p>
            <a:pPr eaLnBrk="1" hangingPunct="1"/>
            <a:r>
              <a:rPr lang="en-US" dirty="0" smtClean="0"/>
              <a:t>Live Video Anywhere In The World</a:t>
            </a:r>
          </a:p>
          <a:p>
            <a:pPr eaLnBrk="1" hangingPunct="1"/>
            <a:r>
              <a:rPr lang="en-US" dirty="0" smtClean="0"/>
              <a:t>Record Video and Audio Directly To Hard Drive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ome Safety"/>
          <p:cNvPicPr>
            <a:picLocks noChangeAspect="1" noChangeArrowheads="1"/>
          </p:cNvPicPr>
          <p:nvPr/>
        </p:nvPicPr>
        <p:blipFill>
          <a:blip r:embed="rId2"/>
          <a:srcRect l="29578" t="13721"/>
          <a:stretch>
            <a:fillRect/>
          </a:stretch>
        </p:blipFill>
        <p:spPr bwMode="auto">
          <a:xfrm>
            <a:off x="1028700" y="1195388"/>
            <a:ext cx="6985000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98463" y="781050"/>
            <a:ext cx="843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Where are Network Cameras Used?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1" y="2286000"/>
            <a:ext cx="5848350" cy="2514599"/>
          </a:xfrm>
        </p:spPr>
        <p:txBody>
          <a:bodyPr/>
          <a:lstStyle/>
          <a:p>
            <a:pPr eaLnBrk="1" hangingPunct="1"/>
            <a:r>
              <a:rPr lang="en-US" sz="8800" i="1" dirty="0" smtClean="0">
                <a:solidFill>
                  <a:schemeClr val="tx1"/>
                </a:solidFill>
              </a:rPr>
              <a:t>802.11g</a:t>
            </a:r>
            <a:br>
              <a:rPr lang="en-US" sz="8800" i="1" dirty="0" smtClean="0">
                <a:solidFill>
                  <a:schemeClr val="tx1"/>
                </a:solidFill>
              </a:rPr>
            </a:br>
            <a:r>
              <a:rPr lang="en-US" sz="8800" i="1" dirty="0" smtClean="0">
                <a:solidFill>
                  <a:schemeClr val="tx1"/>
                </a:solidFill>
              </a:rPr>
              <a:t>54Mbps</a:t>
            </a:r>
          </a:p>
        </p:txBody>
      </p:sp>
      <p:pic>
        <p:nvPicPr>
          <p:cNvPr id="3" name="Picture 2" descr="C:\Documents and Settings\Brian\My Documents\My Projects\Trendnet\Assets\Product Logos - JPEG\wirele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801813"/>
            <a:ext cx="3260725" cy="325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625475" y="679450"/>
            <a:ext cx="8518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Where are Network Cameras Used?</a:t>
            </a:r>
          </a:p>
        </p:txBody>
      </p:sp>
      <p:pic>
        <p:nvPicPr>
          <p:cNvPr id="69635" name="Picture 4" descr="Business Secur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2238375"/>
            <a:ext cx="87820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3254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Network Camera Overview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0" y="1927225"/>
            <a:ext cx="63404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7"/>
          <p:cNvSpPr txBox="1">
            <a:spLocks noChangeArrowheads="1"/>
          </p:cNvSpPr>
          <p:nvPr/>
        </p:nvSpPr>
        <p:spPr bwMode="auto">
          <a:xfrm>
            <a:off x="784225" y="676275"/>
            <a:ext cx="775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/>
              <a:t>Remote Monitoring Applications</a:t>
            </a:r>
          </a:p>
        </p:txBody>
      </p:sp>
      <p:pic>
        <p:nvPicPr>
          <p:cNvPr id="66563" name="Picture 18" descr="Remote Monitor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1650"/>
            <a:ext cx="9039225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19"/>
          <p:cNvGrpSpPr>
            <a:grpSpLocks/>
          </p:cNvGrpSpPr>
          <p:nvPr/>
        </p:nvGrpSpPr>
        <p:grpSpPr bwMode="auto">
          <a:xfrm>
            <a:off x="415925" y="4448175"/>
            <a:ext cx="3519488" cy="2000250"/>
            <a:chOff x="471058" y="4502727"/>
            <a:chExt cx="3491342" cy="2050470"/>
          </a:xfrm>
        </p:grpSpPr>
        <p:grpSp>
          <p:nvGrpSpPr>
            <p:cNvPr id="67598" name="Group 13"/>
            <p:cNvGrpSpPr>
              <a:grpSpLocks/>
            </p:cNvGrpSpPr>
            <p:nvPr/>
          </p:nvGrpSpPr>
          <p:grpSpPr bwMode="auto">
            <a:xfrm>
              <a:off x="471058" y="4502727"/>
              <a:ext cx="3491342" cy="2050470"/>
              <a:chOff x="2216728" y="2992582"/>
              <a:chExt cx="5527965" cy="3144981"/>
            </a:xfrm>
          </p:grpSpPr>
          <p:pic>
            <p:nvPicPr>
              <p:cNvPr id="67600" name="Picture 2" descr="http://www.trendnet.com/image/products/diagram/tv-ip301w.gif"/>
              <p:cNvPicPr>
                <a:picLocks noChangeAspect="1" noChangeArrowheads="1"/>
              </p:cNvPicPr>
              <p:nvPr/>
            </p:nvPicPr>
            <p:blipFill>
              <a:blip r:embed="rId2"/>
              <a:srcRect l="14938" t="32574" b="320"/>
              <a:stretch>
                <a:fillRect/>
              </a:stretch>
            </p:blipFill>
            <p:spPr bwMode="auto">
              <a:xfrm>
                <a:off x="2244436" y="3047999"/>
                <a:ext cx="5364884" cy="3089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7601" name="Rectangle 6"/>
              <p:cNvSpPr>
                <a:spLocks noChangeArrowheads="1"/>
              </p:cNvSpPr>
              <p:nvPr/>
            </p:nvSpPr>
            <p:spPr bwMode="auto">
              <a:xfrm>
                <a:off x="2230581" y="3034146"/>
                <a:ext cx="1219201" cy="51261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Rectangle 9"/>
              <p:cNvSpPr>
                <a:spLocks noChangeArrowheads="1"/>
              </p:cNvSpPr>
              <p:nvPr/>
            </p:nvSpPr>
            <p:spPr bwMode="auto">
              <a:xfrm>
                <a:off x="6234545" y="2992582"/>
                <a:ext cx="1510148" cy="3048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3" name="Rectangle 10"/>
              <p:cNvSpPr>
                <a:spLocks noChangeArrowheads="1"/>
              </p:cNvSpPr>
              <p:nvPr/>
            </p:nvSpPr>
            <p:spPr bwMode="auto">
              <a:xfrm>
                <a:off x="2216728" y="5153891"/>
                <a:ext cx="2092037" cy="942108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599" name="Rectangle 18"/>
            <p:cNvSpPr>
              <a:spLocks noChangeArrowheads="1"/>
            </p:cNvSpPr>
            <p:nvPr/>
          </p:nvSpPr>
          <p:spPr bwMode="auto">
            <a:xfrm rot="-428333">
              <a:off x="2578000" y="4835156"/>
              <a:ext cx="443347" cy="34615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6388" y="549275"/>
            <a:ext cx="8518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/>
              <a:t>FTP Uploading Capabilties</a:t>
            </a:r>
          </a:p>
        </p:txBody>
      </p:sp>
      <p:pic>
        <p:nvPicPr>
          <p:cNvPr id="67588" name="Picture 4" descr="http://seul.org/~grumbel/tmp/clou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2675" y="3582988"/>
            <a:ext cx="1754188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15"/>
          <p:cNvSpPr txBox="1">
            <a:spLocks noChangeArrowheads="1"/>
          </p:cNvSpPr>
          <p:nvPr/>
        </p:nvSpPr>
        <p:spPr bwMode="auto">
          <a:xfrm>
            <a:off x="4192588" y="4064000"/>
            <a:ext cx="20081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Internet</a:t>
            </a:r>
          </a:p>
        </p:txBody>
      </p:sp>
      <p:pic>
        <p:nvPicPr>
          <p:cNvPr id="67590" name="Picture 4" descr="Business Security"/>
          <p:cNvPicPr>
            <a:picLocks noChangeAspect="1" noChangeArrowheads="1"/>
          </p:cNvPicPr>
          <p:nvPr/>
        </p:nvPicPr>
        <p:blipFill>
          <a:blip r:embed="rId4"/>
          <a:srcRect t="21393" r="51917"/>
          <a:stretch>
            <a:fillRect/>
          </a:stretch>
        </p:blipFill>
        <p:spPr bwMode="auto">
          <a:xfrm>
            <a:off x="2128838" y="1228725"/>
            <a:ext cx="42227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Rounded Rectangular Callout 17"/>
          <p:cNvSpPr>
            <a:spLocks noChangeArrowheads="1"/>
          </p:cNvSpPr>
          <p:nvPr/>
        </p:nvSpPr>
        <p:spPr bwMode="auto">
          <a:xfrm>
            <a:off x="2325688" y="1271588"/>
            <a:ext cx="4005262" cy="2300287"/>
          </a:xfrm>
          <a:prstGeom prst="wedgeRoundRectCallout">
            <a:avLst>
              <a:gd name="adj1" fmla="val -7370"/>
              <a:gd name="adj2" fmla="val 58569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92" name="Rounded Rectangular Callout 16"/>
          <p:cNvSpPr>
            <a:spLocks noChangeArrowheads="1"/>
          </p:cNvSpPr>
          <p:nvPr/>
        </p:nvSpPr>
        <p:spPr bwMode="auto">
          <a:xfrm>
            <a:off x="5345113" y="4721225"/>
            <a:ext cx="3192462" cy="1987550"/>
          </a:xfrm>
          <a:prstGeom prst="wedgeRoundRectCallout">
            <a:avLst>
              <a:gd name="adj1" fmla="val -58995"/>
              <a:gd name="adj2" fmla="val -42611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7593" name="Picture 2" descr="http://www.nexlink.com/images/Products/server_01.jpg"/>
          <p:cNvPicPr>
            <a:picLocks noChangeAspect="1" noChangeArrowheads="1"/>
          </p:cNvPicPr>
          <p:nvPr/>
        </p:nvPicPr>
        <p:blipFill>
          <a:blip r:embed="rId5"/>
          <a:srcRect l="9309" b="1703"/>
          <a:stretch>
            <a:fillRect/>
          </a:stretch>
        </p:blipFill>
        <p:spPr bwMode="auto">
          <a:xfrm>
            <a:off x="5537200" y="4826000"/>
            <a:ext cx="10541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Rectangle 20"/>
          <p:cNvSpPr>
            <a:spLocks noChangeArrowheads="1"/>
          </p:cNvSpPr>
          <p:nvPr/>
        </p:nvSpPr>
        <p:spPr bwMode="auto">
          <a:xfrm>
            <a:off x="6651625" y="5356225"/>
            <a:ext cx="13112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FTP Server</a:t>
            </a:r>
          </a:p>
          <a:p>
            <a:r>
              <a:rPr lang="en-US" sz="1400" b="1" dirty="0"/>
              <a:t>New York, NY</a:t>
            </a:r>
          </a:p>
        </p:txBody>
      </p:sp>
      <p:sp>
        <p:nvSpPr>
          <p:cNvPr id="67595" name="Rectangle 21"/>
          <p:cNvSpPr>
            <a:spLocks noChangeArrowheads="1"/>
          </p:cNvSpPr>
          <p:nvPr/>
        </p:nvSpPr>
        <p:spPr bwMode="auto">
          <a:xfrm>
            <a:off x="392113" y="5697538"/>
            <a:ext cx="1520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Remote Office</a:t>
            </a:r>
          </a:p>
          <a:p>
            <a:r>
              <a:rPr lang="en-US" sz="1400" b="1" dirty="0"/>
              <a:t>Los Angeles, CA</a:t>
            </a:r>
          </a:p>
        </p:txBody>
      </p:sp>
      <p:sp>
        <p:nvSpPr>
          <p:cNvPr id="67596" name="Rectangle 22"/>
          <p:cNvSpPr>
            <a:spLocks noChangeArrowheads="1"/>
          </p:cNvSpPr>
          <p:nvPr/>
        </p:nvSpPr>
        <p:spPr bwMode="auto">
          <a:xfrm>
            <a:off x="4506913" y="1516063"/>
            <a:ext cx="15279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Camera Network</a:t>
            </a:r>
          </a:p>
          <a:p>
            <a:r>
              <a:rPr lang="en-US" sz="1400" b="1" dirty="0" smtClean="0"/>
              <a:t>Miami, FL</a:t>
            </a:r>
            <a:endParaRPr lang="en-US" sz="1400" b="1" dirty="0"/>
          </a:p>
        </p:txBody>
      </p:sp>
      <p:sp>
        <p:nvSpPr>
          <p:cNvPr id="67597" name="Rounded Rectangular Callout 24"/>
          <p:cNvSpPr>
            <a:spLocks noChangeArrowheads="1"/>
          </p:cNvSpPr>
          <p:nvPr/>
        </p:nvSpPr>
        <p:spPr bwMode="auto">
          <a:xfrm>
            <a:off x="320675" y="4446588"/>
            <a:ext cx="3503613" cy="2209800"/>
          </a:xfrm>
          <a:prstGeom prst="wedgeRoundRectCallout">
            <a:avLst>
              <a:gd name="adj1" fmla="val 59505"/>
              <a:gd name="adj2" fmla="val -38037"/>
              <a:gd name="adj3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 l="10249" t="2795" r="10249" b="3548"/>
          <a:stretch>
            <a:fillRect/>
          </a:stretch>
        </p:blipFill>
        <p:spPr bwMode="auto">
          <a:xfrm>
            <a:off x="1066800" y="1219200"/>
            <a:ext cx="72390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3581400" y="1371600"/>
            <a:ext cx="4572000" cy="3352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Camera Management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048000" y="64912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latin typeface="Arial" pitchFamily="34" charset="0"/>
              </a:rPr>
              <a:t>IPView Pro</a:t>
            </a:r>
          </a:p>
        </p:txBody>
      </p:sp>
      <p:pic>
        <p:nvPicPr>
          <p:cNvPr id="63494" name="Picture 6" descr="logo_RGB_white-letter"/>
          <p:cNvPicPr>
            <a:picLocks noChangeAspect="1" noChangeArrowheads="1"/>
          </p:cNvPicPr>
          <p:nvPr/>
        </p:nvPicPr>
        <p:blipFill>
          <a:blip r:embed="rId4">
            <a:lum bright="52000" contrast="-70000"/>
          </a:blip>
          <a:srcRect/>
          <a:stretch>
            <a:fillRect/>
          </a:stretch>
        </p:blipFill>
        <p:spPr bwMode="auto">
          <a:xfrm>
            <a:off x="5029200" y="2133600"/>
            <a:ext cx="19050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tv-ip400w_a_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3200400"/>
            <a:ext cx="152400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8" descr="TV-IP201W_sta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2400" y="1371600"/>
            <a:ext cx="1093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9" descr="tv-ip100w_1_a_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1800" y="1447800"/>
            <a:ext cx="101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05600" y="3048000"/>
            <a:ext cx="1400175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Camera Management</a:t>
            </a:r>
          </a:p>
        </p:txBody>
      </p:sp>
      <p:pic>
        <p:nvPicPr>
          <p:cNvPr id="61443" name="Picture 4" descr="IPView Pro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" y="1257300"/>
            <a:ext cx="7213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n and Tilt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6338888" y="1431925"/>
            <a:ext cx="1524000" cy="1108075"/>
          </a:xfrm>
        </p:spPr>
      </p:pic>
      <p:pic>
        <p:nvPicPr>
          <p:cNvPr id="7" name="TV-IP301W2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30763" y="3692525"/>
            <a:ext cx="14874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Camera Management</a:t>
            </a:r>
          </a:p>
        </p:txBody>
      </p:sp>
      <p:pic>
        <p:nvPicPr>
          <p:cNvPr id="62467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44" b="7541"/>
          <a:stretch>
            <a:fillRect/>
          </a:stretch>
        </p:blipFill>
        <p:spPr bwMode="auto">
          <a:xfrm>
            <a:off x="1052513" y="854075"/>
            <a:ext cx="6581775" cy="617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7632700" y="2714625"/>
            <a:ext cx="1292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Full Screen View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424" y="1762126"/>
            <a:ext cx="5838825" cy="369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Step 1: Open IPView Pro</a:t>
            </a:r>
          </a:p>
        </p:txBody>
      </p:sp>
      <p:pic>
        <p:nvPicPr>
          <p:cNvPr id="385026" name="Picture 2" descr="C:\Documents and Settings\E.MaN\Desktop\Step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00" y="1603375"/>
            <a:ext cx="840740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7" name="Picture 3" descr="C:\Documents and Settings\E.MaN\Desktop\Step 2.jpg"/>
          <p:cNvPicPr>
            <a:picLocks noChangeAspect="1" noChangeArrowheads="1"/>
          </p:cNvPicPr>
          <p:nvPr/>
        </p:nvPicPr>
        <p:blipFill>
          <a:blip r:embed="rId4"/>
          <a:srcRect b="1788"/>
          <a:stretch>
            <a:fillRect/>
          </a:stretch>
        </p:blipFill>
        <p:spPr bwMode="auto">
          <a:xfrm>
            <a:off x="1112838" y="1562100"/>
            <a:ext cx="68627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8" name="Picture 4" descr="C:\Documents and Settings\E.MaN\Desktop\Step 3.jpg"/>
          <p:cNvPicPr>
            <a:picLocks noChangeAspect="1" noChangeArrowheads="1"/>
          </p:cNvPicPr>
          <p:nvPr/>
        </p:nvPicPr>
        <p:blipFill>
          <a:blip r:embed="rId5"/>
          <a:srcRect b="1772"/>
          <a:stretch>
            <a:fillRect/>
          </a:stretch>
        </p:blipFill>
        <p:spPr bwMode="auto">
          <a:xfrm>
            <a:off x="1130300" y="1562100"/>
            <a:ext cx="6843713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29" name="Picture 5" descr="C:\Documents and Settings\E.MaN\Desktop\Step 4.jpg"/>
          <p:cNvPicPr>
            <a:picLocks noChangeAspect="1" noChangeArrowheads="1"/>
          </p:cNvPicPr>
          <p:nvPr/>
        </p:nvPicPr>
        <p:blipFill>
          <a:blip r:embed="rId6"/>
          <a:srcRect b="3841"/>
          <a:stretch>
            <a:fillRect/>
          </a:stretch>
        </p:blipFill>
        <p:spPr bwMode="auto">
          <a:xfrm>
            <a:off x="1130300" y="1549400"/>
            <a:ext cx="70104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0" name="Picture 6" descr="C:\Documents and Settings\E.MaN\Desktop\Step 5.jpg"/>
          <p:cNvPicPr>
            <a:picLocks noChangeAspect="1" noChangeArrowheads="1"/>
          </p:cNvPicPr>
          <p:nvPr/>
        </p:nvPicPr>
        <p:blipFill>
          <a:blip r:embed="rId7"/>
          <a:srcRect b="2811"/>
          <a:stretch>
            <a:fillRect/>
          </a:stretch>
        </p:blipFill>
        <p:spPr bwMode="auto">
          <a:xfrm>
            <a:off x="1143000" y="1535113"/>
            <a:ext cx="7023100" cy="511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1" name="Picture 7" descr="C:\Documents and Settings\E.MaN\Desktop\Step 6.jpg"/>
          <p:cNvPicPr>
            <a:picLocks noChangeAspect="1" noChangeArrowheads="1"/>
          </p:cNvPicPr>
          <p:nvPr/>
        </p:nvPicPr>
        <p:blipFill>
          <a:blip r:embed="rId8"/>
          <a:srcRect l="9895" t="1833" r="9895" b="3999"/>
          <a:stretch>
            <a:fillRect/>
          </a:stretch>
        </p:blipFill>
        <p:spPr bwMode="auto">
          <a:xfrm>
            <a:off x="1155700" y="1544638"/>
            <a:ext cx="6946900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2" name="Picture 8" descr="C:\Documents and Settings\E.MaN\Desktop\Step 7.jpg"/>
          <p:cNvPicPr>
            <a:picLocks noChangeAspect="1" noChangeArrowheads="1"/>
          </p:cNvPicPr>
          <p:nvPr/>
        </p:nvPicPr>
        <p:blipFill>
          <a:blip r:embed="rId9"/>
          <a:srcRect b="3125"/>
          <a:stretch>
            <a:fillRect/>
          </a:stretch>
        </p:blipFill>
        <p:spPr bwMode="auto">
          <a:xfrm>
            <a:off x="1143000" y="1535113"/>
            <a:ext cx="70993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033" name="Picture 9" descr="C:\Documents and Settings\E.MaN\Desktop\Step 8- manual record.jpg"/>
          <p:cNvPicPr>
            <a:picLocks noChangeAspect="1" noChangeArrowheads="1"/>
          </p:cNvPicPr>
          <p:nvPr/>
        </p:nvPicPr>
        <p:blipFill>
          <a:blip r:embed="rId10"/>
          <a:srcRect l="9895" t="1833" r="10001" b="5000"/>
          <a:stretch>
            <a:fillRect/>
          </a:stretch>
        </p:blipFill>
        <p:spPr bwMode="auto">
          <a:xfrm>
            <a:off x="1143000" y="1536700"/>
            <a:ext cx="70754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191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2: Click Configuration Button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2794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3: Search For Cameras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317500" y="300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4: Select A Camera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20700" y="300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5: Add Camera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30200" y="185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6: Save Configuration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914400" y="198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7: View Camera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584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Step 8: Select Recording 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5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5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85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85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9" grpId="0"/>
      <p:bldP spid="20" grpId="0"/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Motion-Detected Recording</a:t>
            </a:r>
          </a:p>
        </p:txBody>
      </p:sp>
      <p:pic>
        <p:nvPicPr>
          <p:cNvPr id="65539" name="Picture 2" descr="C:\Documents and Settings\E.MaN\Desktop\Motion Record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23975"/>
            <a:ext cx="7494588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Wired Network Cameras</a:t>
            </a:r>
          </a:p>
        </p:txBody>
      </p:sp>
      <p:pic>
        <p:nvPicPr>
          <p:cNvPr id="5" name="Picture 6" descr="wirele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6063" y="5418138"/>
            <a:ext cx="14414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media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4063" y="5414963"/>
            <a:ext cx="1446212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C:\Documents and Settings\Brian\My Documents\My Projects\Trendnet\Miami Conference\Product Images\IP Camera Feature Comparison Wir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3" y="1176338"/>
            <a:ext cx="8920162" cy="4252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TRENDnet 802.11g Adapters</a:t>
            </a:r>
          </a:p>
        </p:txBody>
      </p:sp>
      <p:graphicFrame>
        <p:nvGraphicFramePr>
          <p:cNvPr id="308404" name="Group 180"/>
          <p:cNvGraphicFramePr>
            <a:graphicFrameLocks noGrp="1"/>
          </p:cNvGraphicFramePr>
          <p:nvPr>
            <p:ph sz="half" idx="2"/>
          </p:nvPr>
        </p:nvGraphicFramePr>
        <p:xfrm>
          <a:off x="165100" y="1676400"/>
          <a:ext cx="8674100" cy="4986020"/>
        </p:xfrm>
        <a:graphic>
          <a:graphicData uri="http://schemas.openxmlformats.org/drawingml/2006/table">
            <a:tbl>
              <a:tblPr/>
              <a:tblGrid>
                <a:gridCol w="1739900"/>
                <a:gridCol w="1404938"/>
                <a:gridCol w="1316037"/>
                <a:gridCol w="1404938"/>
                <a:gridCol w="1403350"/>
                <a:gridCol w="1404937"/>
              </a:tblGrid>
              <a:tr h="10414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TEW-421PC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TEW-423PI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TEW-424UB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TEW-429UB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TEW-429UF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Product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 Card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PCI Card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USB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USB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USB Adapter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802.11b/g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WEP 64/128-bit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WPA/WPA2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Wi-Fi Locator With LCD Display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512Mb Built-in Flash Memory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307" name="Picture 86" descr="wirel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725613"/>
            <a:ext cx="149225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8" name="Picture 169" descr="TEW-424UBv2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1760538"/>
            <a:ext cx="106521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9" name="Picture 173" descr="TEW-421PC_b1_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8025" y="1927225"/>
            <a:ext cx="12731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0" name="Picture 175" descr="TEW-423PI_b1_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00425" y="1727200"/>
            <a:ext cx="1082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1" name="Picture 177" descr="TEW-429UF_b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4900" y="2038350"/>
            <a:ext cx="13319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2" name="Picture 179" descr="tew-429ub_a_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8850" y="1943100"/>
            <a:ext cx="138112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Wireless Network Cameras</a:t>
            </a:r>
          </a:p>
        </p:txBody>
      </p:sp>
      <p:pic>
        <p:nvPicPr>
          <p:cNvPr id="57347" name="Picture 6" descr="wirele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6063" y="5418138"/>
            <a:ext cx="14414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media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4063" y="5414963"/>
            <a:ext cx="1446212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C:\Documents and Settings\Brian\My Documents\My Projects\Trendnet\Miami Conference\Product Images\IP Camera Feature Comparison Wirele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4" y="1247775"/>
            <a:ext cx="8786812" cy="4162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Outdoor Camera Enclosures</a:t>
            </a: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/>
          <a:srcRect l="8023" t="17000" r="5833" b="25833"/>
          <a:stretch>
            <a:fillRect/>
          </a:stretch>
        </p:blipFill>
        <p:spPr bwMode="auto">
          <a:xfrm>
            <a:off x="66675" y="1570038"/>
            <a:ext cx="9020175" cy="370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wireles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6063" y="5418138"/>
            <a:ext cx="14414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ediane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4063" y="5414963"/>
            <a:ext cx="1446212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Roadmap</a:t>
            </a:r>
            <a:endParaRPr lang="en-US" dirty="0"/>
          </a:p>
        </p:txBody>
      </p:sp>
      <p:pic>
        <p:nvPicPr>
          <p:cNvPr id="60418" name="Picture 2" descr="C:\Documents and Settings\Brian\My Documents\My Projects\Trendnet\Miami Conference\Product Images\tvip100_new_hou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1663700"/>
            <a:ext cx="8301037" cy="5009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0050" y="1181100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TV-IP100/100W New Housing</a:t>
            </a:r>
            <a:endParaRPr lang="en-US" sz="2800" b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Roadmap</a:t>
            </a:r>
            <a:endParaRPr lang="en-US" dirty="0"/>
          </a:p>
        </p:txBody>
      </p:sp>
      <p:pic>
        <p:nvPicPr>
          <p:cNvPr id="61442" name="Picture 2" descr="C:\Documents and Settings\Brian\My Documents\My Projects\Trendnet\Miami Conference\Product Images\tvip400_new_hou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3638" y="1466850"/>
            <a:ext cx="7151687" cy="52355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25" y="1095375"/>
            <a:ext cx="4985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TV-IP400/400W New Housing</a:t>
            </a:r>
            <a:endParaRPr lang="en-US" sz="28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Roadmap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299" y="2438400"/>
          <a:ext cx="8905877" cy="4059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5401"/>
                <a:gridCol w="1267804"/>
                <a:gridCol w="1246421"/>
                <a:gridCol w="1210050"/>
                <a:gridCol w="1352550"/>
                <a:gridCol w="1236972"/>
                <a:gridCol w="1296679"/>
              </a:tblGrid>
              <a:tr h="44186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TV-IP212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TV-IP212W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TV-IP222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TV-IP222W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TV-IP412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bg1"/>
                          </a:solidFill>
                        </a:rPr>
                        <a:t>TV-IP412W</a:t>
                      </a:r>
                      <a:endParaRPr lang="en-US" sz="1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15381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Powerful ARM 9 CPU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463006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M-JPEG</a:t>
                      </a:r>
                      <a:r>
                        <a:rPr lang="en-US" sz="1300" b="1" baseline="0" dirty="0" smtClean="0"/>
                        <a:t> and MPEG4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2-Way Audio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361950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Day and Night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</a:tr>
              <a:tr h="390525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Pan-and-Tilt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466725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Secured</a:t>
                      </a:r>
                      <a:r>
                        <a:rPr lang="en-US" sz="1300" b="1" baseline="0" dirty="0" smtClean="0"/>
                        <a:t> HTTP (HTTPS)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447675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Record to USB Flash Drive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  <a:tr h="523875">
                <a:tc>
                  <a:txBody>
                    <a:bodyPr/>
                    <a:lstStyle/>
                    <a:p>
                      <a:r>
                        <a:rPr lang="en-US" sz="1300" b="1" dirty="0" smtClean="0"/>
                        <a:t>Schedule</a:t>
                      </a:r>
                      <a:r>
                        <a:rPr lang="en-US" sz="1300" b="1" baseline="0" dirty="0" smtClean="0"/>
                        <a:t> Motion Record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9394" name="Picture 2" descr="C:\Documents and Settings\Brian\My Documents\My Projects\Trendnet\Miami Conference\Product Images\cam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7" y="762001"/>
            <a:ext cx="1175657" cy="1600200"/>
          </a:xfrm>
          <a:prstGeom prst="rect">
            <a:avLst/>
          </a:prstGeom>
          <a:noFill/>
        </p:spPr>
      </p:pic>
      <p:pic>
        <p:nvPicPr>
          <p:cNvPr id="59395" name="Picture 3" descr="C:\Documents and Settings\Brian\My Documents\My Projects\Trendnet\Miami Conference\Product Images\camer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577" y="809626"/>
            <a:ext cx="1152524" cy="14598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52700" y="1457325"/>
            <a:ext cx="4124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Available in 3 - 6 Months</a:t>
            </a:r>
            <a:endParaRPr lang="en-US" sz="2800" b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924050"/>
            <a:ext cx="5781675" cy="12096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8000" b="1" i="1" dirty="0" smtClean="0"/>
              <a:t>Thank You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743201" y="3771900"/>
            <a:ext cx="5991224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kern="0" dirty="0" smtClean="0">
                <a:latin typeface="+mn-lt"/>
              </a:rPr>
              <a:t>Questions?</a:t>
            </a:r>
            <a:endParaRPr kumimoji="0" lang="en-US" sz="8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 smtClean="0"/>
              <a:t>TRENDnet 802.11g AP/ Router</a:t>
            </a:r>
          </a:p>
        </p:txBody>
      </p:sp>
      <p:graphicFrame>
        <p:nvGraphicFramePr>
          <p:cNvPr id="311400" name="Group 104"/>
          <p:cNvGraphicFramePr>
            <a:graphicFrameLocks noGrp="1"/>
          </p:cNvGraphicFramePr>
          <p:nvPr>
            <p:ph idx="1"/>
          </p:nvPr>
        </p:nvGraphicFramePr>
        <p:xfrm>
          <a:off x="292100" y="1524001"/>
          <a:ext cx="8382001" cy="5000624"/>
        </p:xfrm>
        <a:graphic>
          <a:graphicData uri="http://schemas.openxmlformats.org/drawingml/2006/table">
            <a:tbl>
              <a:tblPr/>
              <a:tblGrid>
                <a:gridCol w="1498600"/>
                <a:gridCol w="1639149"/>
                <a:gridCol w="1741796"/>
                <a:gridCol w="1741796"/>
                <a:gridCol w="1760660"/>
              </a:tblGrid>
              <a:tr h="118270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TEW-430APB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TEW-434APB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TEW-432BRP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TEW-435BRM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Product Type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AP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AP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Router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Wireless Modem/Router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9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802.11b/g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WEP 64/128-bit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WPA/WPA2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Bridge/Repeater Modes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Detachable Antennas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Power over Ethernet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65" name="Picture 101" descr="wirel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25" y="1709738"/>
            <a:ext cx="1234801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6" name="Picture 105" descr="tew-432brp_b1_d1_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4489" y="1563688"/>
            <a:ext cx="1223962" cy="111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" name="Picture 107" descr="TEW-435BRM_c1_d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4050" y="1654175"/>
            <a:ext cx="15271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8" name="Picture 108" descr="tew-430apb_c1_d1_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0889" y="1563688"/>
            <a:ext cx="1198562" cy="111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" name="Picture 1" descr="C:\Documents and Settings\Brian\My Documents\My Projects\Trendnet\Miami Conference\Product Images\TEW-434AP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29026" y="1563689"/>
            <a:ext cx="1196330" cy="1112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10258</TotalTime>
  <Words>2155</Words>
  <Application>Microsoft Office PowerPoint</Application>
  <PresentationFormat>On-screen Show (4:3)</PresentationFormat>
  <Paragraphs>929</Paragraphs>
  <Slides>85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Default Design</vt:lpstr>
      <vt:lpstr>PhotoImpact</vt:lpstr>
      <vt:lpstr>TRENDnet Hot Technology Presentation</vt:lpstr>
      <vt:lpstr>Agenda</vt:lpstr>
      <vt:lpstr>Wireless Agenda</vt:lpstr>
      <vt:lpstr>What is Wireless LAN?</vt:lpstr>
      <vt:lpstr>Wireless LAN Configurations</vt:lpstr>
      <vt:lpstr>History of Wireless Speed</vt:lpstr>
      <vt:lpstr>802.11g 54Mbps</vt:lpstr>
      <vt:lpstr>TRENDnet 802.11g Adapters</vt:lpstr>
      <vt:lpstr>TRENDnet 802.11g AP/ Router</vt:lpstr>
      <vt:lpstr>Super G 108Mbps</vt:lpstr>
      <vt:lpstr>TRENDnet Advanced Wireless </vt:lpstr>
      <vt:lpstr>Performance Technology</vt:lpstr>
      <vt:lpstr>Universal Wireless Coverage</vt:lpstr>
      <vt:lpstr>XR Technology</vt:lpstr>
      <vt:lpstr>Performance Comparison</vt:lpstr>
      <vt:lpstr>TRENDnet Super G Adapters</vt:lpstr>
      <vt:lpstr>TRENDnet Super G AP/Router</vt:lpstr>
      <vt:lpstr>Slide 18</vt:lpstr>
      <vt:lpstr>802.11n Timeline </vt:lpstr>
      <vt:lpstr>N-Draft / MIMO</vt:lpstr>
      <vt:lpstr>802.11n Draft 1.0 Components</vt:lpstr>
      <vt:lpstr>N-Draft/MIMO Antenna</vt:lpstr>
      <vt:lpstr>The Power of Three Antennas: Reliable Coverage</vt:lpstr>
      <vt:lpstr>Award Winning Products</vt:lpstr>
      <vt:lpstr>TRENDnet N-Draft Products</vt:lpstr>
      <vt:lpstr>TRENDnet Super Wireless Comparison</vt:lpstr>
      <vt:lpstr>TRENDnet WiFi Overveiw</vt:lpstr>
      <vt:lpstr>Atheros Platform </vt:lpstr>
      <vt:lpstr>Special Wireless Applications</vt:lpstr>
      <vt:lpstr>Trendnet Wireless HotSpot</vt:lpstr>
      <vt:lpstr>TEW-453APB Wireless HotSpot</vt:lpstr>
      <vt:lpstr>Special Wireless Applications</vt:lpstr>
      <vt:lpstr>Product Roadmap</vt:lpstr>
      <vt:lpstr>Wireless Antennas</vt:lpstr>
      <vt:lpstr>Dual-Band Indoor Antennas</vt:lpstr>
      <vt:lpstr>Outdoor Omni-Directional Antennas</vt:lpstr>
      <vt:lpstr>Outdoor Directional Antennas</vt:lpstr>
      <vt:lpstr>Slide 38</vt:lpstr>
      <vt:lpstr>Antenna Cables</vt:lpstr>
      <vt:lpstr>Slide 40</vt:lpstr>
      <vt:lpstr>Powerline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Compatibility</vt:lpstr>
      <vt:lpstr>Compatibility</vt:lpstr>
      <vt:lpstr>Slide 51</vt:lpstr>
      <vt:lpstr>What’s Web Smart Switch</vt:lpstr>
      <vt:lpstr>What’s Web Smart Switch (cont.)</vt:lpstr>
      <vt:lpstr>Management</vt:lpstr>
      <vt:lpstr>Management</vt:lpstr>
      <vt:lpstr>Management</vt:lpstr>
      <vt:lpstr>Management</vt:lpstr>
      <vt:lpstr>Auto-Discovery</vt:lpstr>
      <vt:lpstr>Central Monitoring</vt:lpstr>
      <vt:lpstr>Web Smart Switches</vt:lpstr>
      <vt:lpstr>Slide 61</vt:lpstr>
      <vt:lpstr>Slide 62</vt:lpstr>
      <vt:lpstr>SNMP Technology Overview</vt:lpstr>
      <vt:lpstr>SNMP Technology Overview</vt:lpstr>
      <vt:lpstr>SNMP Technology Overview</vt:lpstr>
      <vt:lpstr>SNMP Products</vt:lpstr>
      <vt:lpstr>TRENDnet Internet Camera Servers</vt:lpstr>
      <vt:lpstr>Technology Overview</vt:lpstr>
      <vt:lpstr>Slide 69</vt:lpstr>
      <vt:lpstr>Slide 70</vt:lpstr>
      <vt:lpstr>Network Camera Overview</vt:lpstr>
      <vt:lpstr>Slide 72</vt:lpstr>
      <vt:lpstr>Slide 73</vt:lpstr>
      <vt:lpstr>Camera Management</vt:lpstr>
      <vt:lpstr>Camera Management</vt:lpstr>
      <vt:lpstr>Camera Management</vt:lpstr>
      <vt:lpstr>Step 1: Open IPView Pro</vt:lpstr>
      <vt:lpstr>Motion-Detected Recording</vt:lpstr>
      <vt:lpstr>Wired Network Cameras</vt:lpstr>
      <vt:lpstr>Wireless Network Cameras</vt:lpstr>
      <vt:lpstr>Outdoor Camera Enclosures</vt:lpstr>
      <vt:lpstr>Product Roadmap</vt:lpstr>
      <vt:lpstr>Product Roadmap</vt:lpstr>
      <vt:lpstr>Product Roadmap</vt:lpstr>
      <vt:lpstr>Slide 85</vt:lpstr>
    </vt:vector>
  </TitlesOfParts>
  <Company>TRENDware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Heath Gregory</dc:creator>
  <cp:lastModifiedBy>Brian Chu</cp:lastModifiedBy>
  <cp:revision>311</cp:revision>
  <dcterms:created xsi:type="dcterms:W3CDTF">2005-07-21T16:12:19Z</dcterms:created>
  <dcterms:modified xsi:type="dcterms:W3CDTF">2007-05-14T23:52:05Z</dcterms:modified>
</cp:coreProperties>
</file>